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ormorant Garamond Bold" charset="1" panose="00000800000000000000"/>
      <p:regular r:id="rId32"/>
    </p:embeddedFont>
    <p:embeddedFont>
      <p:font typeface="HK Grotesk Light" charset="1" panose="00000400000000000000"/>
      <p:regular r:id="rId33"/>
    </p:embeddedFont>
    <p:embeddedFont>
      <p:font typeface="HK Grotesk" charset="1" panose="00000500000000000000"/>
      <p:regular r:id="rId34"/>
    </p:embeddedFont>
    <p:embeddedFont>
      <p:font typeface="HK Grotesk Semi-Bold" charset="1" panose="00000700000000000000"/>
      <p:regular r:id="rId35"/>
    </p:embeddedFont>
    <p:embeddedFont>
      <p:font typeface="HK Grotesk Bold" charset="1" panose="00000800000000000000"/>
      <p:regular r:id="rId36"/>
    </p:embeddedFont>
    <p:embeddedFont>
      <p:font typeface="Cormorant Garamond" charset="1" panose="00000500000000000000"/>
      <p:regular r:id="rId37"/>
    </p:embeddedFont>
    <p:embeddedFont>
      <p:font typeface="Open Sans Bold" charset="1" panose="020B0806030504020204"/>
      <p:regular r:id="rId38"/>
    </p:embeddedFont>
    <p:embeddedFont>
      <p:font typeface="Cormorant Garamond Semi-Bold" charset="1" panose="00000700000000000000"/>
      <p:regular r:id="rId39"/>
    </p:embeddedFont>
    <p:embeddedFont>
      <p:font typeface="Open Sans" charset="1" panose="020B0606030504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0478307" y="377186"/>
            <a:ext cx="6919032" cy="9909814"/>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sp>
        <p:nvSpPr>
          <p:cNvPr name="AutoShape 4" id="4"/>
          <p:cNvSpPr/>
          <p:nvPr/>
        </p:nvSpPr>
        <p:spPr>
          <a:xfrm rot="0">
            <a:off x="-288962" y="9258300"/>
            <a:ext cx="18865925" cy="1863257"/>
          </a:xfrm>
          <a:prstGeom prst="rect">
            <a:avLst/>
          </a:prstGeom>
          <a:solidFill>
            <a:srgbClr val="304543"/>
          </a:solidFill>
        </p:spPr>
      </p:sp>
      <p:sp>
        <p:nvSpPr>
          <p:cNvPr name="Freeform 5" id="5"/>
          <p:cNvSpPr/>
          <p:nvPr/>
        </p:nvSpPr>
        <p:spPr>
          <a:xfrm flipH="false" flipV="false" rot="0">
            <a:off x="10489393" y="1596075"/>
            <a:ext cx="6970949" cy="7430275"/>
          </a:xfrm>
          <a:custGeom>
            <a:avLst/>
            <a:gdLst/>
            <a:ahLst/>
            <a:cxnLst/>
            <a:rect r="r" b="b" t="t" l="l"/>
            <a:pathLst>
              <a:path h="7430275" w="6970949">
                <a:moveTo>
                  <a:pt x="0" y="0"/>
                </a:moveTo>
                <a:lnTo>
                  <a:pt x="6970949" y="0"/>
                </a:lnTo>
                <a:lnTo>
                  <a:pt x="6970949" y="7430275"/>
                </a:lnTo>
                <a:lnTo>
                  <a:pt x="0" y="7430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499137"/>
            <a:ext cx="8964532" cy="4330291"/>
            <a:chOff x="0" y="0"/>
            <a:chExt cx="11952709" cy="5773721"/>
          </a:xfrm>
        </p:grpSpPr>
        <p:sp>
          <p:nvSpPr>
            <p:cNvPr name="TextBox 7" id="7"/>
            <p:cNvSpPr txBox="true"/>
            <p:nvPr/>
          </p:nvSpPr>
          <p:spPr>
            <a:xfrm rot="0">
              <a:off x="0" y="257175"/>
              <a:ext cx="11952709" cy="4064170"/>
            </a:xfrm>
            <a:prstGeom prst="rect">
              <a:avLst/>
            </a:prstGeom>
          </p:spPr>
          <p:txBody>
            <a:bodyPr anchor="t" rtlCol="false" tIns="0" lIns="0" bIns="0" rIns="0">
              <a:spAutoFit/>
            </a:bodyPr>
            <a:lstStyle/>
            <a:p>
              <a:pPr algn="l">
                <a:lnSpc>
                  <a:spcPts val="11470"/>
                </a:lnSpc>
              </a:pPr>
              <a:r>
                <a:rPr lang="en-US" sz="11825">
                  <a:solidFill>
                    <a:srgbClr val="0F0E0C">
                      <a:alpha val="80000"/>
                    </a:srgbClr>
                  </a:solidFill>
                  <a:latin typeface="Cormorant Garamond Bold"/>
                  <a:ea typeface="Cormorant Garamond Bold"/>
                  <a:cs typeface="Cormorant Garamond Bold"/>
                  <a:sym typeface="Cormorant Garamond Bold"/>
                </a:rPr>
                <a:t>Customer Lifetime Value</a:t>
              </a:r>
            </a:p>
          </p:txBody>
        </p:sp>
        <p:sp>
          <p:nvSpPr>
            <p:cNvPr name="TextBox 8" id="8"/>
            <p:cNvSpPr txBox="true"/>
            <p:nvPr/>
          </p:nvSpPr>
          <p:spPr>
            <a:xfrm rot="0">
              <a:off x="0" y="4972395"/>
              <a:ext cx="11791638" cy="801325"/>
            </a:xfrm>
            <a:prstGeom prst="rect">
              <a:avLst/>
            </a:prstGeom>
          </p:spPr>
          <p:txBody>
            <a:bodyPr anchor="t" rtlCol="false" tIns="0" lIns="0" bIns="0" rIns="0">
              <a:spAutoFit/>
            </a:bodyPr>
            <a:lstStyle/>
            <a:p>
              <a:pPr algn="l">
                <a:lnSpc>
                  <a:spcPts val="5040"/>
                </a:lnSpc>
                <a:spcBef>
                  <a:spcPct val="0"/>
                </a:spcBef>
              </a:pPr>
              <a:r>
                <a:rPr lang="en-US" sz="3600">
                  <a:solidFill>
                    <a:srgbClr val="000000">
                      <a:alpha val="80000"/>
                    </a:srgbClr>
                  </a:solidFill>
                  <a:latin typeface="HK Grotesk Light"/>
                  <a:ea typeface="HK Grotesk Light"/>
                  <a:cs typeface="HK Grotesk Light"/>
                  <a:sym typeface="HK Grotesk Light"/>
                </a:rPr>
                <a:t>Siti Hafsoh</a:t>
              </a:r>
            </a:p>
          </p:txBody>
        </p:sp>
      </p:grpSp>
      <p:sp>
        <p:nvSpPr>
          <p:cNvPr name="TextBox 9" id="9"/>
          <p:cNvSpPr txBox="true"/>
          <p:nvPr/>
        </p:nvSpPr>
        <p:spPr>
          <a:xfrm rot="0">
            <a:off x="1009799" y="990600"/>
            <a:ext cx="2735477" cy="278448"/>
          </a:xfrm>
          <a:prstGeom prst="rect">
            <a:avLst/>
          </a:prstGeom>
        </p:spPr>
        <p:txBody>
          <a:bodyPr anchor="t" rtlCol="false" tIns="0" lIns="0" bIns="0" rIns="0">
            <a:spAutoFit/>
          </a:bodyPr>
          <a:lstStyle/>
          <a:p>
            <a:pPr algn="l">
              <a:lnSpc>
                <a:spcPts val="2240"/>
              </a:lnSpc>
              <a:spcBef>
                <a:spcPct val="0"/>
              </a:spcBef>
            </a:pPr>
            <a:r>
              <a:rPr lang="en-US" sz="1600" spc="256">
                <a:solidFill>
                  <a:srgbClr val="000000"/>
                </a:solidFill>
                <a:latin typeface="HK Grotesk"/>
                <a:ea typeface="HK Grotesk"/>
                <a:cs typeface="HK Grotesk"/>
                <a:sym typeface="HK Grotesk"/>
              </a:rPr>
              <a:t>CAPSTONE PROJECT 3</a:t>
            </a:r>
          </a:p>
        </p:txBody>
      </p:sp>
      <p:sp>
        <p:nvSpPr>
          <p:cNvPr name="TextBox 10" id="10"/>
          <p:cNvSpPr txBox="true"/>
          <p:nvPr/>
        </p:nvSpPr>
        <p:spPr>
          <a:xfrm rot="0">
            <a:off x="491438" y="9624885"/>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1" id="11"/>
          <p:cNvSpPr txBox="true"/>
          <p:nvPr/>
        </p:nvSpPr>
        <p:spPr>
          <a:xfrm rot="0">
            <a:off x="15205449" y="962488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898876" y="2531124"/>
            <a:ext cx="9853448" cy="9895007"/>
            <a:chOff x="0" y="0"/>
            <a:chExt cx="6323330" cy="6350000"/>
          </a:xfrm>
        </p:grpSpPr>
        <p:sp>
          <p:nvSpPr>
            <p:cNvPr name="Freeform 3" id="3"/>
            <p:cNvSpPr/>
            <p:nvPr/>
          </p:nvSpPr>
          <p:spPr>
            <a:xfrm flipH="false" flipV="false" rot="0">
              <a:off x="0" y="0"/>
              <a:ext cx="6323330" cy="6350000"/>
            </a:xfrm>
            <a:custGeom>
              <a:avLst/>
              <a:gdLst/>
              <a:ahLst/>
              <a:cxnLst/>
              <a:rect r="r" b="b" t="t" l="l"/>
              <a:pathLst>
                <a:path h="6350000" w="6323330">
                  <a:moveTo>
                    <a:pt x="6320790" y="2887980"/>
                  </a:moveTo>
                  <a:lnTo>
                    <a:pt x="6320790" y="1596390"/>
                  </a:lnTo>
                  <a:cubicBezTo>
                    <a:pt x="6320790" y="715010"/>
                    <a:pt x="5605780" y="0"/>
                    <a:pt x="4724400" y="0"/>
                  </a:cubicBezTo>
                  <a:cubicBezTo>
                    <a:pt x="3967480" y="0"/>
                    <a:pt x="3314700" y="530860"/>
                    <a:pt x="3161030" y="1271270"/>
                  </a:cubicBezTo>
                  <a:cubicBezTo>
                    <a:pt x="3006090" y="530860"/>
                    <a:pt x="2353310" y="0"/>
                    <a:pt x="1596390" y="0"/>
                  </a:cubicBezTo>
                  <a:cubicBezTo>
                    <a:pt x="715010" y="0"/>
                    <a:pt x="0" y="715010"/>
                    <a:pt x="0" y="1596390"/>
                  </a:cubicBezTo>
                  <a:lnTo>
                    <a:pt x="0" y="3462020"/>
                  </a:lnTo>
                  <a:lnTo>
                    <a:pt x="2540" y="3462020"/>
                  </a:lnTo>
                  <a:lnTo>
                    <a:pt x="2540" y="4752340"/>
                  </a:lnTo>
                  <a:cubicBezTo>
                    <a:pt x="2540" y="5634990"/>
                    <a:pt x="717550" y="6350000"/>
                    <a:pt x="1598930" y="6350000"/>
                  </a:cubicBezTo>
                  <a:cubicBezTo>
                    <a:pt x="2354580" y="6350000"/>
                    <a:pt x="3007360" y="5819140"/>
                    <a:pt x="3162300" y="5078730"/>
                  </a:cubicBezTo>
                  <a:cubicBezTo>
                    <a:pt x="3317240" y="5819140"/>
                    <a:pt x="3970020" y="6350000"/>
                    <a:pt x="4726940" y="6350000"/>
                  </a:cubicBez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2284743" y="2344458"/>
            <a:ext cx="11888848" cy="6592907"/>
          </a:xfrm>
          <a:custGeom>
            <a:avLst/>
            <a:gdLst/>
            <a:ahLst/>
            <a:cxnLst/>
            <a:rect r="r" b="b" t="t" l="l"/>
            <a:pathLst>
              <a:path h="6592907" w="11888848">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591704" y="453484"/>
            <a:ext cx="10805609"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DATA CLEANING</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sp>
        <p:nvSpPr>
          <p:cNvPr name="Freeform 2" id="2"/>
          <p:cNvSpPr/>
          <p:nvPr/>
        </p:nvSpPr>
        <p:spPr>
          <a:xfrm flipH="false" flipV="false" rot="0">
            <a:off x="239339" y="287054"/>
            <a:ext cx="489665" cy="386390"/>
          </a:xfrm>
          <a:custGeom>
            <a:avLst/>
            <a:gdLst/>
            <a:ahLst/>
            <a:cxnLst/>
            <a:rect r="r" b="b" t="t" l="l"/>
            <a:pathLst>
              <a:path h="386390" w="489665">
                <a:moveTo>
                  <a:pt x="0" y="0"/>
                </a:moveTo>
                <a:lnTo>
                  <a:pt x="489665" y="0"/>
                </a:lnTo>
                <a:lnTo>
                  <a:pt x="489665" y="386390"/>
                </a:lnTo>
                <a:lnTo>
                  <a:pt x="0" y="38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243722" y="7242722"/>
            <a:ext cx="3044278" cy="3044278"/>
            <a:chOff x="0" y="0"/>
            <a:chExt cx="5407660" cy="5407660"/>
          </a:xfrm>
        </p:grpSpPr>
        <p:sp>
          <p:nvSpPr>
            <p:cNvPr name="Freeform 4" id="4"/>
            <p:cNvSpPr/>
            <p:nvPr/>
          </p:nvSpPr>
          <p:spPr>
            <a:xfrm flipH="false" flipV="false" rot="0">
              <a:off x="0" y="0"/>
              <a:ext cx="5406390" cy="5406390"/>
            </a:xfrm>
            <a:custGeom>
              <a:avLst/>
              <a:gdLst/>
              <a:ahLst/>
              <a:cxnLst/>
              <a:rect r="r" b="b" t="t" l="l"/>
              <a:pathLst>
                <a:path h="5406390" w="5406390">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0"/>
                  </a:lnTo>
                  <a:lnTo>
                    <a:pt x="2592070" y="3404870"/>
                  </a:lnTo>
                  <a:lnTo>
                    <a:pt x="1868170" y="5274310"/>
                  </a:lnTo>
                  <a:lnTo>
                    <a:pt x="2381250" y="3336290"/>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a:ln w="12700">
              <a:solidFill>
                <a:srgbClr val="000000"/>
              </a:solidFill>
            </a:ln>
          </p:spPr>
        </p:sp>
      </p:grpSp>
      <p:graphicFrame>
        <p:nvGraphicFramePr>
          <p:cNvPr name="Table 5" id="5"/>
          <p:cNvGraphicFramePr>
            <a:graphicFrameLocks noGrp="true"/>
          </p:cNvGraphicFramePr>
          <p:nvPr/>
        </p:nvGraphicFramePr>
        <p:xfrm>
          <a:off x="322246" y="1028700"/>
          <a:ext cx="17714679" cy="7915275"/>
        </p:xfrm>
        <a:graphic>
          <a:graphicData uri="http://schemas.openxmlformats.org/drawingml/2006/table">
            <a:tbl>
              <a:tblPr/>
              <a:tblGrid>
                <a:gridCol w="2685715"/>
                <a:gridCol w="15028964"/>
              </a:tblGrid>
              <a:tr h="879475">
                <a:tc>
                  <a:txBody>
                    <a:bodyPr anchor="t" rtlCol="false"/>
                    <a:lstStyle/>
                    <a:p>
                      <a:pPr algn="ctr">
                        <a:lnSpc>
                          <a:spcPts val="1149"/>
                        </a:lnSpc>
                        <a:defRPr/>
                      </a:pPr>
                      <a:r>
                        <a:rPr lang="en-US" sz="2299">
                          <a:solidFill>
                            <a:srgbClr val="FFFFFF"/>
                          </a:solidFill>
                          <a:latin typeface="HK Grotesk Bold"/>
                          <a:ea typeface="HK Grotesk Bold"/>
                          <a:cs typeface="HK Grotesk Bold"/>
                          <a:sym typeface="HK Grotesk Bold"/>
                        </a:rPr>
                        <a:t>Data Cleaning</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Bold"/>
                          <a:ea typeface="HK Grotesk Bold"/>
                          <a:cs typeface="HK Grotesk Bold"/>
                          <a:sym typeface="HK Grotesk Bold"/>
                        </a:rPr>
                        <a:t>Perlakuan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Rename Column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Mengubah label variabel dari EmploymentStatus menjadi Employment Status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Missing Value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Tidak ditemukan missing value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Duplikasi Data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Menghilangkan 618 duplikasi data dengan drop_duplicates()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Irrelevant Data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Tidak ditemukan irrelevant data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Tipe Data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Mengubah tipe data Number of Policies, Monthly Premium Auto, dan Income dari float ke integer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Hapus Spasi</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Menghapus trailing whitespace dengan .strip()</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Normality Data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Melihat normalitas data pada histogram untuk deteksi outlier </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79475">
                <a:tc>
                  <a:txBody>
                    <a:bodyPr anchor="t" rtlCol="false"/>
                    <a:lstStyle/>
                    <a:p>
                      <a:pPr algn="ctr">
                        <a:lnSpc>
                          <a:spcPts val="1149"/>
                        </a:lnSpc>
                        <a:defRPr/>
                      </a:pPr>
                      <a:r>
                        <a:rPr lang="en-US" sz="2299">
                          <a:solidFill>
                            <a:srgbClr val="FFFFFF"/>
                          </a:solidFill>
                          <a:latin typeface="HK Grotesk"/>
                          <a:ea typeface="HK Grotesk"/>
                          <a:cs typeface="HK Grotesk"/>
                          <a:sym typeface="HK Grotesk"/>
                        </a:rPr>
                        <a:t>Outliers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1149"/>
                        </a:lnSpc>
                        <a:defRPr/>
                      </a:pPr>
                      <a:r>
                        <a:rPr lang="en-US" sz="2299">
                          <a:solidFill>
                            <a:srgbClr val="FFFFFF"/>
                          </a:solidFill>
                          <a:latin typeface="HK Grotesk"/>
                          <a:ea typeface="HK Grotesk"/>
                          <a:cs typeface="HK Grotesk"/>
                          <a:sym typeface="HK Grotesk"/>
                        </a:rPr>
                        <a:t>Menampilkan outlier dengan boxplot, kemudian menghapus outlier ekstrim dengan asumsi 1/3 outlier terakhir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7" id="7"/>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pSp>
        <p:nvGrpSpPr>
          <p:cNvPr name="Group 4" id="4"/>
          <p:cNvGrpSpPr/>
          <p:nvPr/>
        </p:nvGrpSpPr>
        <p:grpSpPr>
          <a:xfrm rot="0">
            <a:off x="1028700" y="423033"/>
            <a:ext cx="8008958" cy="800895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1567180"/>
                  </a:moveTo>
                  <a:lnTo>
                    <a:pt x="3677920" y="0"/>
                  </a:lnTo>
                  <a:lnTo>
                    <a:pt x="3671570" y="1645920"/>
                  </a:lnTo>
                  <a:lnTo>
                    <a:pt x="4634230" y="309880"/>
                  </a:lnTo>
                  <a:lnTo>
                    <a:pt x="4119880" y="1873250"/>
                  </a:lnTo>
                  <a:lnTo>
                    <a:pt x="5448300" y="901700"/>
                  </a:lnTo>
                  <a:lnTo>
                    <a:pt x="4475480" y="2230120"/>
                  </a:lnTo>
                  <a:lnTo>
                    <a:pt x="6038850" y="1715770"/>
                  </a:lnTo>
                  <a:lnTo>
                    <a:pt x="4702810" y="2678430"/>
                  </a:lnTo>
                  <a:lnTo>
                    <a:pt x="6348730" y="2672080"/>
                  </a:lnTo>
                  <a:lnTo>
                    <a:pt x="4782820" y="3175000"/>
                  </a:lnTo>
                  <a:lnTo>
                    <a:pt x="6350000" y="3677920"/>
                  </a:lnTo>
                  <a:lnTo>
                    <a:pt x="4704080" y="3671570"/>
                  </a:lnTo>
                  <a:lnTo>
                    <a:pt x="6040120" y="4634230"/>
                  </a:lnTo>
                  <a:lnTo>
                    <a:pt x="4476750" y="4119880"/>
                  </a:lnTo>
                  <a:lnTo>
                    <a:pt x="5448300" y="5448300"/>
                  </a:lnTo>
                  <a:lnTo>
                    <a:pt x="4119880" y="4475480"/>
                  </a:lnTo>
                  <a:lnTo>
                    <a:pt x="4634230" y="6038850"/>
                  </a:lnTo>
                  <a:lnTo>
                    <a:pt x="3671570" y="4702810"/>
                  </a:lnTo>
                  <a:lnTo>
                    <a:pt x="3677920" y="6348730"/>
                  </a:lnTo>
                  <a:lnTo>
                    <a:pt x="3175000" y="4782820"/>
                  </a:lnTo>
                  <a:lnTo>
                    <a:pt x="2672080" y="6350000"/>
                  </a:lnTo>
                  <a:lnTo>
                    <a:pt x="2678430" y="4704080"/>
                  </a:lnTo>
                  <a:lnTo>
                    <a:pt x="1715770" y="6040120"/>
                  </a:lnTo>
                  <a:lnTo>
                    <a:pt x="2230120" y="4476750"/>
                  </a:lnTo>
                  <a:lnTo>
                    <a:pt x="901700" y="5448300"/>
                  </a:lnTo>
                  <a:lnTo>
                    <a:pt x="1874520" y="4119880"/>
                  </a:lnTo>
                  <a:lnTo>
                    <a:pt x="311150" y="4634230"/>
                  </a:lnTo>
                  <a:lnTo>
                    <a:pt x="1647190" y="3671570"/>
                  </a:lnTo>
                  <a:lnTo>
                    <a:pt x="0" y="3677920"/>
                  </a:lnTo>
                  <a:lnTo>
                    <a:pt x="1567180" y="3175000"/>
                  </a:lnTo>
                  <a:lnTo>
                    <a:pt x="0" y="2672080"/>
                  </a:lnTo>
                  <a:lnTo>
                    <a:pt x="1645920" y="2678430"/>
                  </a:lnTo>
                  <a:lnTo>
                    <a:pt x="311150" y="1715770"/>
                  </a:lnTo>
                  <a:lnTo>
                    <a:pt x="1874520" y="2230120"/>
                  </a:lnTo>
                  <a:lnTo>
                    <a:pt x="901700" y="901700"/>
                  </a:lnTo>
                  <a:lnTo>
                    <a:pt x="2230120" y="1874520"/>
                  </a:lnTo>
                  <a:lnTo>
                    <a:pt x="1715770" y="311150"/>
                  </a:lnTo>
                  <a:lnTo>
                    <a:pt x="2678430" y="1647190"/>
                  </a:lnTo>
                  <a:lnTo>
                    <a:pt x="2672080" y="0"/>
                  </a:lnTo>
                  <a:lnTo>
                    <a:pt x="3175000" y="1567180"/>
                  </a:lnTo>
                  <a:close/>
                </a:path>
              </a:pathLst>
            </a:custGeom>
            <a:solidFill>
              <a:srgbClr val="737373">
                <a:alpha val="9804"/>
              </a:srgbClr>
            </a:solidFill>
            <a:ln w="12700">
              <a:solidFill>
                <a:srgbClr val="000000"/>
              </a:solidFill>
            </a:ln>
          </p:spPr>
        </p:sp>
      </p:grpSp>
      <p:sp>
        <p:nvSpPr>
          <p:cNvPr name="Freeform 6" id="6"/>
          <p:cNvSpPr/>
          <p:nvPr/>
        </p:nvSpPr>
        <p:spPr>
          <a:xfrm flipH="false" flipV="false" rot="0">
            <a:off x="470858" y="1508666"/>
            <a:ext cx="7607709" cy="7400226"/>
          </a:xfrm>
          <a:custGeom>
            <a:avLst/>
            <a:gdLst/>
            <a:ahLst/>
            <a:cxnLst/>
            <a:rect r="r" b="b" t="t" l="l"/>
            <a:pathLst>
              <a:path h="7400226" w="7607709">
                <a:moveTo>
                  <a:pt x="0" y="0"/>
                </a:moveTo>
                <a:lnTo>
                  <a:pt x="7607709" y="0"/>
                </a:lnTo>
                <a:lnTo>
                  <a:pt x="7607709" y="7400226"/>
                </a:lnTo>
                <a:lnTo>
                  <a:pt x="0" y="7400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788641" y="1432038"/>
            <a:ext cx="3085015" cy="2265005"/>
          </a:xfrm>
          <a:prstGeom prst="rect">
            <a:avLst/>
          </a:prstGeom>
        </p:spPr>
        <p:txBody>
          <a:bodyPr anchor="t" rtlCol="false" tIns="0" lIns="0" bIns="0" rIns="0">
            <a:spAutoFit/>
          </a:bodyPr>
          <a:lstStyle/>
          <a:p>
            <a:pPr algn="l">
              <a:lnSpc>
                <a:spcPts val="18598"/>
              </a:lnSpc>
              <a:spcBef>
                <a:spcPct val="0"/>
              </a:spcBef>
            </a:pPr>
            <a:r>
              <a:rPr lang="en-US" sz="13284">
                <a:solidFill>
                  <a:srgbClr val="000000"/>
                </a:solidFill>
                <a:latin typeface="Cormorant Garamond Bold"/>
                <a:ea typeface="Cormorant Garamond Bold"/>
                <a:cs typeface="Cormorant Garamond Bold"/>
                <a:sym typeface="Cormorant Garamond Bold"/>
              </a:rPr>
              <a:t>4,5</a:t>
            </a:r>
            <a:r>
              <a:rPr lang="en-US" sz="13284">
                <a:solidFill>
                  <a:srgbClr val="000000"/>
                </a:solidFill>
                <a:latin typeface="Cormorant Garamond Bold"/>
                <a:ea typeface="Cormorant Garamond Bold"/>
                <a:cs typeface="Cormorant Garamond Bold"/>
                <a:sym typeface="Cormorant Garamond Bold"/>
              </a:rPr>
              <a:t>%</a:t>
            </a:r>
          </a:p>
        </p:txBody>
      </p:sp>
      <p:sp>
        <p:nvSpPr>
          <p:cNvPr name="TextBox 8" id="8"/>
          <p:cNvSpPr txBox="true"/>
          <p:nvPr/>
        </p:nvSpPr>
        <p:spPr>
          <a:xfrm rot="0">
            <a:off x="9064692" y="453484"/>
            <a:ext cx="8246719"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Persentase Sisa Outliers</a:t>
            </a:r>
          </a:p>
        </p:txBody>
      </p:sp>
      <p:grpSp>
        <p:nvGrpSpPr>
          <p:cNvPr name="Group 9" id="9"/>
          <p:cNvGrpSpPr/>
          <p:nvPr/>
        </p:nvGrpSpPr>
        <p:grpSpPr>
          <a:xfrm rot="0">
            <a:off x="9452575" y="4039943"/>
            <a:ext cx="3551368" cy="1055505"/>
            <a:chOff x="0" y="0"/>
            <a:chExt cx="4735157" cy="1407340"/>
          </a:xfrm>
        </p:grpSpPr>
        <p:sp>
          <p:nvSpPr>
            <p:cNvPr name="TextBox 10" id="10"/>
            <p:cNvSpPr txBox="true"/>
            <p:nvPr/>
          </p:nvSpPr>
          <p:spPr>
            <a:xfrm rot="0">
              <a:off x="0" y="-57150"/>
              <a:ext cx="4735157" cy="698076"/>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ormorant Garamond Semi-Bold"/>
                  <a:ea typeface="Cormorant Garamond Semi-Bold"/>
                  <a:cs typeface="Cormorant Garamond Semi-Bold"/>
                  <a:sym typeface="Cormorant Garamond Semi-Bold"/>
                </a:rPr>
                <a:t>Number of Policies</a:t>
              </a:r>
            </a:p>
          </p:txBody>
        </p:sp>
        <p:sp>
          <p:nvSpPr>
            <p:cNvPr name="TextBox 11" id="11"/>
            <p:cNvSpPr txBox="true"/>
            <p:nvPr/>
          </p:nvSpPr>
          <p:spPr>
            <a:xfrm rot="0">
              <a:off x="0" y="957806"/>
              <a:ext cx="3944328" cy="449534"/>
            </a:xfrm>
            <a:prstGeom prst="rect">
              <a:avLst/>
            </a:prstGeom>
          </p:spPr>
          <p:txBody>
            <a:bodyPr anchor="t" rtlCol="false" tIns="0" lIns="0" bIns="0" rIns="0">
              <a:spAutoFit/>
            </a:bodyPr>
            <a:lstStyle/>
            <a:p>
              <a:pPr algn="l" marL="0" indent="0" lvl="0">
                <a:lnSpc>
                  <a:spcPts val="3359"/>
                </a:lnSpc>
                <a:spcBef>
                  <a:spcPct val="0"/>
                </a:spcBef>
              </a:pPr>
            </a:p>
          </p:txBody>
        </p:sp>
      </p:grpSp>
      <p:sp>
        <p:nvSpPr>
          <p:cNvPr name="TextBox 12" id="12"/>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3" id="13"/>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4" id="14"/>
          <p:cNvSpPr txBox="true"/>
          <p:nvPr/>
        </p:nvSpPr>
        <p:spPr>
          <a:xfrm rot="0">
            <a:off x="13860627" y="1432038"/>
            <a:ext cx="3819937" cy="2265005"/>
          </a:xfrm>
          <a:prstGeom prst="rect">
            <a:avLst/>
          </a:prstGeom>
        </p:spPr>
        <p:txBody>
          <a:bodyPr anchor="t" rtlCol="false" tIns="0" lIns="0" bIns="0" rIns="0">
            <a:spAutoFit/>
          </a:bodyPr>
          <a:lstStyle/>
          <a:p>
            <a:pPr algn="l">
              <a:lnSpc>
                <a:spcPts val="18598"/>
              </a:lnSpc>
              <a:spcBef>
                <a:spcPct val="0"/>
              </a:spcBef>
            </a:pPr>
            <a:r>
              <a:rPr lang="en-US" sz="13284">
                <a:solidFill>
                  <a:srgbClr val="000000"/>
                </a:solidFill>
                <a:latin typeface="Cormorant Garamond Bold"/>
                <a:ea typeface="Cormorant Garamond Bold"/>
                <a:cs typeface="Cormorant Garamond Bold"/>
                <a:sym typeface="Cormorant Garamond Bold"/>
              </a:rPr>
              <a:t>4,46</a:t>
            </a:r>
            <a:r>
              <a:rPr lang="en-US" sz="13284">
                <a:solidFill>
                  <a:srgbClr val="000000"/>
                </a:solidFill>
                <a:latin typeface="Cormorant Garamond Bold"/>
                <a:ea typeface="Cormorant Garamond Bold"/>
                <a:cs typeface="Cormorant Garamond Bold"/>
                <a:sym typeface="Cormorant Garamond Bold"/>
              </a:rPr>
              <a:t>%</a:t>
            </a:r>
          </a:p>
        </p:txBody>
      </p:sp>
      <p:grpSp>
        <p:nvGrpSpPr>
          <p:cNvPr name="Group 15" id="15"/>
          <p:cNvGrpSpPr/>
          <p:nvPr/>
        </p:nvGrpSpPr>
        <p:grpSpPr>
          <a:xfrm rot="0">
            <a:off x="13793952" y="4011368"/>
            <a:ext cx="4041316" cy="1055505"/>
            <a:chOff x="0" y="0"/>
            <a:chExt cx="5388421" cy="1407340"/>
          </a:xfrm>
        </p:grpSpPr>
        <p:sp>
          <p:nvSpPr>
            <p:cNvPr name="TextBox 16" id="16"/>
            <p:cNvSpPr txBox="true"/>
            <p:nvPr/>
          </p:nvSpPr>
          <p:spPr>
            <a:xfrm rot="0">
              <a:off x="0" y="-57150"/>
              <a:ext cx="5388421" cy="698076"/>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ormorant Garamond Semi-Bold"/>
                  <a:ea typeface="Cormorant Garamond Semi-Bold"/>
                  <a:cs typeface="Cormorant Garamond Semi-Bold"/>
                  <a:sym typeface="Cormorant Garamond Semi-Bold"/>
                </a:rPr>
                <a:t>Monthly Premium Auto</a:t>
              </a:r>
            </a:p>
          </p:txBody>
        </p:sp>
        <p:sp>
          <p:nvSpPr>
            <p:cNvPr name="TextBox 17" id="17"/>
            <p:cNvSpPr txBox="true"/>
            <p:nvPr/>
          </p:nvSpPr>
          <p:spPr>
            <a:xfrm rot="0">
              <a:off x="0" y="957806"/>
              <a:ext cx="4488490" cy="449534"/>
            </a:xfrm>
            <a:prstGeom prst="rect">
              <a:avLst/>
            </a:prstGeom>
          </p:spPr>
          <p:txBody>
            <a:bodyPr anchor="t" rtlCol="false" tIns="0" lIns="0" bIns="0" rIns="0">
              <a:spAutoFit/>
            </a:bodyPr>
            <a:lstStyle/>
            <a:p>
              <a:pPr algn="l" marL="0" indent="0" lvl="0">
                <a:lnSpc>
                  <a:spcPts val="3359"/>
                </a:lnSpc>
                <a:spcBef>
                  <a:spcPct val="0"/>
                </a:spcBef>
              </a:pPr>
            </a:p>
          </p:txBody>
        </p:sp>
      </p:grpSp>
      <p:sp>
        <p:nvSpPr>
          <p:cNvPr name="TextBox 18" id="18"/>
          <p:cNvSpPr txBox="true"/>
          <p:nvPr/>
        </p:nvSpPr>
        <p:spPr>
          <a:xfrm rot="0">
            <a:off x="9275188" y="4714448"/>
            <a:ext cx="3738279" cy="2265005"/>
          </a:xfrm>
          <a:prstGeom prst="rect">
            <a:avLst/>
          </a:prstGeom>
        </p:spPr>
        <p:txBody>
          <a:bodyPr anchor="t" rtlCol="false" tIns="0" lIns="0" bIns="0" rIns="0">
            <a:spAutoFit/>
          </a:bodyPr>
          <a:lstStyle/>
          <a:p>
            <a:pPr algn="l">
              <a:lnSpc>
                <a:spcPts val="18598"/>
              </a:lnSpc>
              <a:spcBef>
                <a:spcPct val="0"/>
              </a:spcBef>
            </a:pPr>
            <a:r>
              <a:rPr lang="en-US" sz="13284">
                <a:solidFill>
                  <a:srgbClr val="000000"/>
                </a:solidFill>
                <a:latin typeface="Cormorant Garamond Bold"/>
                <a:ea typeface="Cormorant Garamond Bold"/>
                <a:cs typeface="Cormorant Garamond Bold"/>
                <a:sym typeface="Cormorant Garamond Bold"/>
              </a:rPr>
              <a:t>3,78</a:t>
            </a:r>
            <a:r>
              <a:rPr lang="en-US" sz="13284">
                <a:solidFill>
                  <a:srgbClr val="000000"/>
                </a:solidFill>
                <a:latin typeface="Cormorant Garamond Bold"/>
                <a:ea typeface="Cormorant Garamond Bold"/>
                <a:cs typeface="Cormorant Garamond Bold"/>
                <a:sym typeface="Cormorant Garamond Bold"/>
              </a:rPr>
              <a:t>%</a:t>
            </a:r>
          </a:p>
        </p:txBody>
      </p:sp>
      <p:grpSp>
        <p:nvGrpSpPr>
          <p:cNvPr name="Group 19" id="19"/>
          <p:cNvGrpSpPr/>
          <p:nvPr/>
        </p:nvGrpSpPr>
        <p:grpSpPr>
          <a:xfrm rot="0">
            <a:off x="9406744" y="7296957"/>
            <a:ext cx="3551368" cy="1055505"/>
            <a:chOff x="0" y="0"/>
            <a:chExt cx="4735157" cy="1407340"/>
          </a:xfrm>
        </p:grpSpPr>
        <p:sp>
          <p:nvSpPr>
            <p:cNvPr name="TextBox 20" id="20"/>
            <p:cNvSpPr txBox="true"/>
            <p:nvPr/>
          </p:nvSpPr>
          <p:spPr>
            <a:xfrm rot="0">
              <a:off x="0" y="-57150"/>
              <a:ext cx="4735157" cy="698076"/>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ormorant Garamond Semi-Bold"/>
                  <a:ea typeface="Cormorant Garamond Semi-Bold"/>
                  <a:cs typeface="Cormorant Garamond Semi-Bold"/>
                  <a:sym typeface="Cormorant Garamond Semi-Bold"/>
                </a:rPr>
                <a:t>Total Claim Amount</a:t>
              </a:r>
            </a:p>
          </p:txBody>
        </p:sp>
        <p:sp>
          <p:nvSpPr>
            <p:cNvPr name="TextBox 21" id="21"/>
            <p:cNvSpPr txBox="true"/>
            <p:nvPr/>
          </p:nvSpPr>
          <p:spPr>
            <a:xfrm rot="0">
              <a:off x="0" y="957806"/>
              <a:ext cx="3944328" cy="449534"/>
            </a:xfrm>
            <a:prstGeom prst="rect">
              <a:avLst/>
            </a:prstGeom>
          </p:spPr>
          <p:txBody>
            <a:bodyPr anchor="t" rtlCol="false" tIns="0" lIns="0" bIns="0" rIns="0">
              <a:spAutoFit/>
            </a:bodyPr>
            <a:lstStyle/>
            <a:p>
              <a:pPr algn="l" marL="0" indent="0" lvl="0">
                <a:lnSpc>
                  <a:spcPts val="3359"/>
                </a:lnSpc>
                <a:spcBef>
                  <a:spcPct val="0"/>
                </a:spcBef>
              </a:pPr>
            </a:p>
          </p:txBody>
        </p:sp>
      </p:grpSp>
      <p:sp>
        <p:nvSpPr>
          <p:cNvPr name="TextBox 22" id="22"/>
          <p:cNvSpPr txBox="true"/>
          <p:nvPr/>
        </p:nvSpPr>
        <p:spPr>
          <a:xfrm rot="0">
            <a:off x="13793952" y="4885898"/>
            <a:ext cx="4041316" cy="2265005"/>
          </a:xfrm>
          <a:prstGeom prst="rect">
            <a:avLst/>
          </a:prstGeom>
        </p:spPr>
        <p:txBody>
          <a:bodyPr anchor="t" rtlCol="false" tIns="0" lIns="0" bIns="0" rIns="0">
            <a:spAutoFit/>
          </a:bodyPr>
          <a:lstStyle/>
          <a:p>
            <a:pPr algn="l">
              <a:lnSpc>
                <a:spcPts val="18598"/>
              </a:lnSpc>
              <a:spcBef>
                <a:spcPct val="0"/>
              </a:spcBef>
            </a:pPr>
            <a:r>
              <a:rPr lang="en-US" sz="13284">
                <a:solidFill>
                  <a:srgbClr val="000000"/>
                </a:solidFill>
                <a:latin typeface="Cormorant Garamond Bold"/>
                <a:ea typeface="Cormorant Garamond Bold"/>
                <a:cs typeface="Cormorant Garamond Bold"/>
                <a:sym typeface="Cormorant Garamond Bold"/>
              </a:rPr>
              <a:t>8,88</a:t>
            </a:r>
            <a:r>
              <a:rPr lang="en-US" sz="13284">
                <a:solidFill>
                  <a:srgbClr val="000000"/>
                </a:solidFill>
                <a:latin typeface="Cormorant Garamond Bold"/>
                <a:ea typeface="Cormorant Garamond Bold"/>
                <a:cs typeface="Cormorant Garamond Bold"/>
                <a:sym typeface="Cormorant Garamond Bold"/>
              </a:rPr>
              <a:t>%</a:t>
            </a:r>
          </a:p>
        </p:txBody>
      </p:sp>
      <p:grpSp>
        <p:nvGrpSpPr>
          <p:cNvPr name="Group 23" id="23"/>
          <p:cNvGrpSpPr/>
          <p:nvPr/>
        </p:nvGrpSpPr>
        <p:grpSpPr>
          <a:xfrm rot="0">
            <a:off x="13640242" y="7312829"/>
            <a:ext cx="4260707" cy="1055505"/>
            <a:chOff x="0" y="0"/>
            <a:chExt cx="5680943" cy="1407340"/>
          </a:xfrm>
        </p:grpSpPr>
        <p:sp>
          <p:nvSpPr>
            <p:cNvPr name="TextBox 24" id="24"/>
            <p:cNvSpPr txBox="true"/>
            <p:nvPr/>
          </p:nvSpPr>
          <p:spPr>
            <a:xfrm rot="0">
              <a:off x="0" y="-57150"/>
              <a:ext cx="5680943" cy="698076"/>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ormorant Garamond Semi-Bold"/>
                  <a:ea typeface="Cormorant Garamond Semi-Bold"/>
                  <a:cs typeface="Cormorant Garamond Semi-Bold"/>
                  <a:sym typeface="Cormorant Garamond Semi-Bold"/>
                </a:rPr>
                <a:t>Customer Lifetime Value</a:t>
              </a:r>
            </a:p>
          </p:txBody>
        </p:sp>
        <p:sp>
          <p:nvSpPr>
            <p:cNvPr name="TextBox 25" id="25"/>
            <p:cNvSpPr txBox="true"/>
            <p:nvPr/>
          </p:nvSpPr>
          <p:spPr>
            <a:xfrm rot="0">
              <a:off x="0" y="957806"/>
              <a:ext cx="4732157" cy="449534"/>
            </a:xfrm>
            <a:prstGeom prst="rect">
              <a:avLst/>
            </a:prstGeom>
          </p:spPr>
          <p:txBody>
            <a:bodyPr anchor="t" rtlCol="false" tIns="0" lIns="0" bIns="0" rIns="0">
              <a:spAutoFit/>
            </a:bodyPr>
            <a:lstStyle/>
            <a:p>
              <a:pPr algn="l" marL="0" indent="0" lvl="0">
                <a:lnSpc>
                  <a:spcPts val="33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898876" y="2531124"/>
            <a:ext cx="9853448" cy="9895007"/>
            <a:chOff x="0" y="0"/>
            <a:chExt cx="6323330" cy="6350000"/>
          </a:xfrm>
        </p:grpSpPr>
        <p:sp>
          <p:nvSpPr>
            <p:cNvPr name="Freeform 3" id="3"/>
            <p:cNvSpPr/>
            <p:nvPr/>
          </p:nvSpPr>
          <p:spPr>
            <a:xfrm flipH="false" flipV="false" rot="0">
              <a:off x="0" y="0"/>
              <a:ext cx="6323330" cy="6350000"/>
            </a:xfrm>
            <a:custGeom>
              <a:avLst/>
              <a:gdLst/>
              <a:ahLst/>
              <a:cxnLst/>
              <a:rect r="r" b="b" t="t" l="l"/>
              <a:pathLst>
                <a:path h="6350000" w="6323330">
                  <a:moveTo>
                    <a:pt x="6320790" y="2887980"/>
                  </a:moveTo>
                  <a:lnTo>
                    <a:pt x="6320790" y="1596390"/>
                  </a:lnTo>
                  <a:cubicBezTo>
                    <a:pt x="6320790" y="715010"/>
                    <a:pt x="5605780" y="0"/>
                    <a:pt x="4724400" y="0"/>
                  </a:cubicBezTo>
                  <a:cubicBezTo>
                    <a:pt x="3967480" y="0"/>
                    <a:pt x="3314700" y="530860"/>
                    <a:pt x="3161030" y="1271270"/>
                  </a:cubicBezTo>
                  <a:cubicBezTo>
                    <a:pt x="3006090" y="530860"/>
                    <a:pt x="2353310" y="0"/>
                    <a:pt x="1596390" y="0"/>
                  </a:cubicBezTo>
                  <a:cubicBezTo>
                    <a:pt x="715010" y="0"/>
                    <a:pt x="0" y="715010"/>
                    <a:pt x="0" y="1596390"/>
                  </a:cubicBezTo>
                  <a:lnTo>
                    <a:pt x="0" y="3462020"/>
                  </a:lnTo>
                  <a:lnTo>
                    <a:pt x="2540" y="3462020"/>
                  </a:lnTo>
                  <a:lnTo>
                    <a:pt x="2540" y="4752340"/>
                  </a:lnTo>
                  <a:cubicBezTo>
                    <a:pt x="2540" y="5634990"/>
                    <a:pt x="717550" y="6350000"/>
                    <a:pt x="1598930" y="6350000"/>
                  </a:cubicBezTo>
                  <a:cubicBezTo>
                    <a:pt x="2354580" y="6350000"/>
                    <a:pt x="3007360" y="5819140"/>
                    <a:pt x="3162300" y="5078730"/>
                  </a:cubicBezTo>
                  <a:cubicBezTo>
                    <a:pt x="3317240" y="5819140"/>
                    <a:pt x="3970020" y="6350000"/>
                    <a:pt x="4726940" y="6350000"/>
                  </a:cubicBez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2284743" y="2344458"/>
            <a:ext cx="11888848" cy="6592907"/>
          </a:xfrm>
          <a:custGeom>
            <a:avLst/>
            <a:gdLst/>
            <a:ahLst/>
            <a:cxnLst/>
            <a:rect r="r" b="b" t="t" l="l"/>
            <a:pathLst>
              <a:path h="6592907" w="11888848">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112067" y="643984"/>
            <a:ext cx="13037596"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EXPLORATORY DATA ANALYSIS</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2453519" y="533279"/>
            <a:ext cx="5834481" cy="8356461"/>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7188318" y="533279"/>
            <a:ext cx="10530401" cy="7897801"/>
          </a:xfrm>
          <a:custGeom>
            <a:avLst/>
            <a:gdLst/>
            <a:ahLst/>
            <a:cxnLst/>
            <a:rect r="r" b="b" t="t" l="l"/>
            <a:pathLst>
              <a:path h="7897801" w="10530401">
                <a:moveTo>
                  <a:pt x="0" y="0"/>
                </a:moveTo>
                <a:lnTo>
                  <a:pt x="10530401" y="0"/>
                </a:lnTo>
                <a:lnTo>
                  <a:pt x="10530401" y="7897801"/>
                </a:lnTo>
                <a:lnTo>
                  <a:pt x="0" y="7897801"/>
                </a:lnTo>
                <a:lnTo>
                  <a:pt x="0" y="0"/>
                </a:lnTo>
                <a:close/>
              </a:path>
            </a:pathLst>
          </a:custGeom>
          <a:blipFill>
            <a:blip r:embed="rId2"/>
            <a:stretch>
              <a:fillRect l="0" t="0" r="0" b="0"/>
            </a:stretch>
          </a:blipFill>
        </p:spPr>
      </p:sp>
      <p:sp>
        <p:nvSpPr>
          <p:cNvPr name="TextBox 7" id="7"/>
          <p:cNvSpPr txBox="true"/>
          <p:nvPr/>
        </p:nvSpPr>
        <p:spPr>
          <a:xfrm rot="0">
            <a:off x="1211814" y="858696"/>
            <a:ext cx="8017911"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Distribusi CLV</a:t>
            </a:r>
          </a:p>
        </p:txBody>
      </p:sp>
      <p:grpSp>
        <p:nvGrpSpPr>
          <p:cNvPr name="Group 8" id="8"/>
          <p:cNvGrpSpPr/>
          <p:nvPr/>
        </p:nvGrpSpPr>
        <p:grpSpPr>
          <a:xfrm rot="0">
            <a:off x="620410" y="2348216"/>
            <a:ext cx="6001109" cy="5590568"/>
            <a:chOff x="0" y="0"/>
            <a:chExt cx="8001479" cy="7454090"/>
          </a:xfrm>
        </p:grpSpPr>
        <p:sp>
          <p:nvSpPr>
            <p:cNvPr name="TextBox 9" id="9"/>
            <p:cNvSpPr txBox="true"/>
            <p:nvPr/>
          </p:nvSpPr>
          <p:spPr>
            <a:xfrm rot="0">
              <a:off x="0" y="0"/>
              <a:ext cx="8001479" cy="6515100"/>
            </a:xfrm>
            <a:prstGeom prst="rect">
              <a:avLst/>
            </a:prstGeom>
          </p:spPr>
          <p:txBody>
            <a:bodyPr anchor="t" rtlCol="false" tIns="0" lIns="0" bIns="0" rIns="0">
              <a:spAutoFit/>
            </a:bodyPr>
            <a:lstStyle/>
            <a:p>
              <a:pPr algn="ctr">
                <a:lnSpc>
                  <a:spcPts val="4320"/>
                </a:lnSpc>
              </a:pPr>
              <a:r>
                <a:rPr lang="en-US" sz="3600">
                  <a:solidFill>
                    <a:srgbClr val="000000"/>
                  </a:solidFill>
                  <a:latin typeface="Cormorant Garamond Semi-Bold"/>
                  <a:ea typeface="Cormorant Garamond Semi-Bold"/>
                  <a:cs typeface="Cormorant Garamond Semi-Bold"/>
                  <a:sym typeface="Cormorant Garamond Semi-Bold"/>
                </a:rPr>
                <a:t> Histogram menunjukkan bahwa distribusi Customer Lifetime Value (CLV) condong ke kanan (right-skewed). Ini berarti bahwa sebagian besar pelanggan memiliki CLV yang relatif rendah, dengan sejumlah kecil pelanggan memiliki CLV yang sangat tinggi</a:t>
              </a:r>
            </a:p>
          </p:txBody>
        </p:sp>
        <p:sp>
          <p:nvSpPr>
            <p:cNvPr name="TextBox 10" id="10"/>
            <p:cNvSpPr txBox="true"/>
            <p:nvPr/>
          </p:nvSpPr>
          <p:spPr>
            <a:xfrm rot="0">
              <a:off x="0" y="7004556"/>
              <a:ext cx="6497476" cy="449534"/>
            </a:xfrm>
            <a:prstGeom prst="rect">
              <a:avLst/>
            </a:prstGeom>
          </p:spPr>
          <p:txBody>
            <a:bodyPr anchor="t" rtlCol="false" tIns="0" lIns="0" bIns="0" rIns="0">
              <a:spAutoFit/>
            </a:bodyPr>
            <a:lstStyle/>
            <a:p>
              <a:pPr algn="l" marL="0" indent="0" lvl="0">
                <a:lnSpc>
                  <a:spcPts val="3360"/>
                </a:lnSpc>
                <a:spcBef>
                  <a:spcPct val="0"/>
                </a:spcBef>
              </a:pPr>
            </a:p>
          </p:txBody>
        </p:sp>
      </p:grpSp>
      <p:sp>
        <p:nvSpPr>
          <p:cNvPr name="TextBox 11" id="11"/>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2" id="12"/>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62663"/>
            <a:ext cx="489665" cy="386390"/>
          </a:xfrm>
          <a:custGeom>
            <a:avLst/>
            <a:gdLst/>
            <a:ahLst/>
            <a:cxnLst/>
            <a:rect r="r" b="b" t="t" l="l"/>
            <a:pathLst>
              <a:path h="386390" w="489665">
                <a:moveTo>
                  <a:pt x="0" y="0"/>
                </a:moveTo>
                <a:lnTo>
                  <a:pt x="489665" y="0"/>
                </a:lnTo>
                <a:lnTo>
                  <a:pt x="489665" y="386390"/>
                </a:lnTo>
                <a:lnTo>
                  <a:pt x="0" y="38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362663"/>
            <a:ext cx="489665" cy="386390"/>
          </a:xfrm>
          <a:custGeom>
            <a:avLst/>
            <a:gdLst/>
            <a:ahLst/>
            <a:cxnLst/>
            <a:rect r="r" b="b" t="t" l="l"/>
            <a:pathLst>
              <a:path h="386390" w="489665">
                <a:moveTo>
                  <a:pt x="0" y="0"/>
                </a:moveTo>
                <a:lnTo>
                  <a:pt x="489665" y="0"/>
                </a:lnTo>
                <a:lnTo>
                  <a:pt x="489665" y="386390"/>
                </a:lnTo>
                <a:lnTo>
                  <a:pt x="0" y="38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841608" y="480249"/>
            <a:ext cx="8746732" cy="8746732"/>
            <a:chOff x="0" y="0"/>
            <a:chExt cx="5407660" cy="5407660"/>
          </a:xfrm>
        </p:grpSpPr>
        <p:sp>
          <p:nvSpPr>
            <p:cNvPr name="Freeform 5" id="5"/>
            <p:cNvSpPr/>
            <p:nvPr/>
          </p:nvSpPr>
          <p:spPr>
            <a:xfrm flipH="false" flipV="false" rot="0">
              <a:off x="0" y="0"/>
              <a:ext cx="5406390" cy="5406390"/>
            </a:xfrm>
            <a:custGeom>
              <a:avLst/>
              <a:gdLst/>
              <a:ahLst/>
              <a:cxnLst/>
              <a:rect r="r" b="b" t="t" l="l"/>
              <a:pathLst>
                <a:path h="5406390" w="5406390">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0"/>
                  </a:lnTo>
                  <a:lnTo>
                    <a:pt x="2592070" y="3404870"/>
                  </a:lnTo>
                  <a:lnTo>
                    <a:pt x="1868170" y="5274310"/>
                  </a:lnTo>
                  <a:lnTo>
                    <a:pt x="2381250" y="3336290"/>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a:ln w="12700">
              <a:solidFill>
                <a:srgbClr val="000000"/>
              </a:solidFill>
            </a:ln>
          </p:spPr>
        </p:sp>
      </p:grpSp>
      <p:sp>
        <p:nvSpPr>
          <p:cNvPr name="Freeform 6" id="6"/>
          <p:cNvSpPr/>
          <p:nvPr/>
        </p:nvSpPr>
        <p:spPr>
          <a:xfrm flipH="false" flipV="false" rot="0">
            <a:off x="11883266" y="1148867"/>
            <a:ext cx="6282730" cy="7817877"/>
          </a:xfrm>
          <a:custGeom>
            <a:avLst/>
            <a:gdLst/>
            <a:ahLst/>
            <a:cxnLst/>
            <a:rect r="r" b="b" t="t" l="l"/>
            <a:pathLst>
              <a:path h="7817877" w="6282730">
                <a:moveTo>
                  <a:pt x="0" y="0"/>
                </a:moveTo>
                <a:lnTo>
                  <a:pt x="6282730" y="0"/>
                </a:lnTo>
                <a:lnTo>
                  <a:pt x="6282730" y="7817877"/>
                </a:lnTo>
                <a:lnTo>
                  <a:pt x="0" y="7817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559698" y="2210427"/>
          <a:ext cx="10935373" cy="5286375"/>
        </p:xfrm>
        <a:graphic>
          <a:graphicData uri="http://schemas.openxmlformats.org/drawingml/2006/table">
            <a:tbl>
              <a:tblPr/>
              <a:tblGrid>
                <a:gridCol w="2733843"/>
                <a:gridCol w="2733843"/>
                <a:gridCol w="2733843"/>
                <a:gridCol w="2733843"/>
              </a:tblGrid>
              <a:tr h="755196">
                <a:tc>
                  <a:txBody>
                    <a:bodyPr anchor="t" rtlCol="false"/>
                    <a:lstStyle/>
                    <a:p>
                      <a:pPr algn="ctr">
                        <a:lnSpc>
                          <a:spcPts val="1099"/>
                        </a:lnSpc>
                        <a:defRPr/>
                      </a:pP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Variabel</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Korelasi Spearman</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P-value</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0</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Vehicle Class</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0.109836</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6.009243e-15</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1</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Coverage</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0.236344</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1.108084e-64</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2</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Renew Offer Type</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-0.121625</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5.271701e-18</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3</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Employment Status</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-0.052465</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2.000874e-04</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4</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Marital Status</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-0.023385</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9.757807e-02</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55196">
                <a:tc>
                  <a:txBody>
                    <a:bodyPr anchor="t" rtlCol="false"/>
                    <a:lstStyle/>
                    <a:p>
                      <a:pPr algn="ctr">
                        <a:lnSpc>
                          <a:spcPts val="1099"/>
                        </a:lnSpc>
                        <a:defRPr/>
                      </a:pPr>
                      <a:r>
                        <a:rPr lang="en-US" sz="2199">
                          <a:solidFill>
                            <a:srgbClr val="FFFFFF"/>
                          </a:solidFill>
                          <a:latin typeface="HK Grotesk"/>
                          <a:ea typeface="HK Grotesk"/>
                          <a:cs typeface="HK Grotesk"/>
                          <a:sym typeface="HK Grotesk"/>
                        </a:rPr>
                        <a:t>5</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Education</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0.034161</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099"/>
                        </a:lnSpc>
                        <a:defRPr/>
                      </a:pPr>
                      <a:r>
                        <a:rPr lang="en-US" sz="2199">
                          <a:solidFill>
                            <a:srgbClr val="FFFFFF"/>
                          </a:solidFill>
                          <a:latin typeface="HK Grotesk"/>
                          <a:ea typeface="HK Grotesk"/>
                          <a:cs typeface="HK Grotesk"/>
                          <a:sym typeface="HK Grotesk"/>
                        </a:rPr>
                        <a:t>1.549976e-02</a:t>
                      </a:r>
                      <a:endParaRPr lang="en-US" sz="1100"/>
                    </a:p>
                  </a:txBody>
                  <a:tcPr marL="142875" marR="142875" marT="142875" marB="1428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0" id="10"/>
          <p:cNvSpPr txBox="true"/>
          <p:nvPr/>
        </p:nvSpPr>
        <p:spPr>
          <a:xfrm rot="0">
            <a:off x="2336670" y="804808"/>
            <a:ext cx="7381429" cy="887095"/>
          </a:xfrm>
          <a:prstGeom prst="rect">
            <a:avLst/>
          </a:prstGeom>
        </p:spPr>
        <p:txBody>
          <a:bodyPr anchor="t" rtlCol="false" tIns="0" lIns="0" bIns="0" rIns="0">
            <a:spAutoFit/>
          </a:bodyPr>
          <a:lstStyle/>
          <a:p>
            <a:pPr algn="ctr">
              <a:lnSpc>
                <a:spcPts val="7279"/>
              </a:lnSpc>
            </a:pPr>
            <a:r>
              <a:rPr lang="en-US" sz="5199">
                <a:solidFill>
                  <a:srgbClr val="F5F5EF"/>
                </a:solidFill>
                <a:latin typeface="Open Sans Bold"/>
                <a:ea typeface="Open Sans Bold"/>
                <a:cs typeface="Open Sans Bold"/>
                <a:sym typeface="Open Sans Bold"/>
              </a:rPr>
              <a:t>Korelasi Data Kategori</a:t>
            </a:r>
          </a:p>
        </p:txBody>
      </p:sp>
      <p:sp>
        <p:nvSpPr>
          <p:cNvPr name="TextBox 11" id="11"/>
          <p:cNvSpPr txBox="true"/>
          <p:nvPr/>
        </p:nvSpPr>
        <p:spPr>
          <a:xfrm rot="0">
            <a:off x="76200" y="7839702"/>
            <a:ext cx="12054769" cy="1308099"/>
          </a:xfrm>
          <a:prstGeom prst="rect">
            <a:avLst/>
          </a:prstGeom>
        </p:spPr>
        <p:txBody>
          <a:bodyPr anchor="t" rtlCol="false" tIns="0" lIns="0" bIns="0" rIns="0">
            <a:spAutoFit/>
          </a:bodyPr>
          <a:lstStyle/>
          <a:p>
            <a:pPr algn="ctr">
              <a:lnSpc>
                <a:spcPts val="3500"/>
              </a:lnSpc>
            </a:pPr>
            <a:r>
              <a:rPr lang="en-US" sz="2500">
                <a:solidFill>
                  <a:srgbClr val="F5F5EF"/>
                </a:solidFill>
                <a:latin typeface="HK Grotesk"/>
                <a:ea typeface="HK Grotesk"/>
                <a:cs typeface="HK Grotesk"/>
                <a:sym typeface="HK Grotesk"/>
              </a:rPr>
              <a:t>Data tersebut menunjukkan bahwa Variabel Marital Status tidak memiliki korelasi yang signifikan terhadap Customer Lifetime Value. Hal ini dibuktikan dengan nilai P-value &gt; 0,05.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4" id="4"/>
          <p:cNvSpPr/>
          <p:nvPr/>
        </p:nvSpPr>
        <p:spPr>
          <a:xfrm flipH="false" flipV="false" rot="0">
            <a:off x="7950729" y="181460"/>
            <a:ext cx="9554758" cy="8498631"/>
          </a:xfrm>
          <a:custGeom>
            <a:avLst/>
            <a:gdLst/>
            <a:ahLst/>
            <a:cxnLst/>
            <a:rect r="r" b="b" t="t" l="l"/>
            <a:pathLst>
              <a:path h="8498631" w="9554758">
                <a:moveTo>
                  <a:pt x="0" y="0"/>
                </a:moveTo>
                <a:lnTo>
                  <a:pt x="9554758" y="0"/>
                </a:lnTo>
                <a:lnTo>
                  <a:pt x="9554758" y="8498631"/>
                </a:lnTo>
                <a:lnTo>
                  <a:pt x="0" y="8498631"/>
                </a:lnTo>
                <a:lnTo>
                  <a:pt x="0" y="0"/>
                </a:lnTo>
                <a:close/>
              </a:path>
            </a:pathLst>
          </a:custGeom>
          <a:blipFill>
            <a:blip r:embed="rId2"/>
            <a:stretch>
              <a:fillRect l="-10518" t="-41523" r="-173503" b="-38005"/>
            </a:stretch>
          </a:blipFill>
        </p:spPr>
      </p:sp>
      <p:sp>
        <p:nvSpPr>
          <p:cNvPr name="TextBox 5" id="5"/>
          <p:cNvSpPr txBox="true"/>
          <p:nvPr/>
        </p:nvSpPr>
        <p:spPr>
          <a:xfrm rot="0">
            <a:off x="447887" y="914400"/>
            <a:ext cx="6922029" cy="2095499"/>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Cormorant Garamond Bold"/>
                <a:ea typeface="Cormorant Garamond Bold"/>
                <a:cs typeface="Cormorant Garamond Bold"/>
                <a:sym typeface="Cormorant Garamond Bold"/>
              </a:rPr>
              <a:t>Korelasi Data Numerik</a:t>
            </a:r>
          </a:p>
        </p:txBody>
      </p:sp>
      <p:sp>
        <p:nvSpPr>
          <p:cNvPr name="TextBox 6" id="6"/>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7" id="7"/>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8" id="8"/>
          <p:cNvSpPr txBox="true"/>
          <p:nvPr/>
        </p:nvSpPr>
        <p:spPr>
          <a:xfrm rot="0">
            <a:off x="419312" y="3500777"/>
            <a:ext cx="6922029" cy="41808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Visualisasi Heatmap tersebut menunjukkan bahwa semua fitur memiliki korelasi dengan Customer Lifetime Value, meskipun korelasinya tidak begitu kuat. Hal ini ditunjukan oleh peta warna pada Heatmap tersebut.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898876" y="2531124"/>
            <a:ext cx="9853448" cy="9895007"/>
            <a:chOff x="0" y="0"/>
            <a:chExt cx="6323330" cy="6350000"/>
          </a:xfrm>
        </p:grpSpPr>
        <p:sp>
          <p:nvSpPr>
            <p:cNvPr name="Freeform 3" id="3"/>
            <p:cNvSpPr/>
            <p:nvPr/>
          </p:nvSpPr>
          <p:spPr>
            <a:xfrm flipH="false" flipV="false" rot="0">
              <a:off x="0" y="0"/>
              <a:ext cx="6323330" cy="6350000"/>
            </a:xfrm>
            <a:custGeom>
              <a:avLst/>
              <a:gdLst/>
              <a:ahLst/>
              <a:cxnLst/>
              <a:rect r="r" b="b" t="t" l="l"/>
              <a:pathLst>
                <a:path h="6350000" w="6323330">
                  <a:moveTo>
                    <a:pt x="6320790" y="2887980"/>
                  </a:moveTo>
                  <a:lnTo>
                    <a:pt x="6320790" y="1596390"/>
                  </a:lnTo>
                  <a:cubicBezTo>
                    <a:pt x="6320790" y="715010"/>
                    <a:pt x="5605780" y="0"/>
                    <a:pt x="4724400" y="0"/>
                  </a:cubicBezTo>
                  <a:cubicBezTo>
                    <a:pt x="3967480" y="0"/>
                    <a:pt x="3314700" y="530860"/>
                    <a:pt x="3161030" y="1271270"/>
                  </a:cubicBezTo>
                  <a:cubicBezTo>
                    <a:pt x="3006090" y="530860"/>
                    <a:pt x="2353310" y="0"/>
                    <a:pt x="1596390" y="0"/>
                  </a:cubicBezTo>
                  <a:cubicBezTo>
                    <a:pt x="715010" y="0"/>
                    <a:pt x="0" y="715010"/>
                    <a:pt x="0" y="1596390"/>
                  </a:cubicBezTo>
                  <a:lnTo>
                    <a:pt x="0" y="3462020"/>
                  </a:lnTo>
                  <a:lnTo>
                    <a:pt x="2540" y="3462020"/>
                  </a:lnTo>
                  <a:lnTo>
                    <a:pt x="2540" y="4752340"/>
                  </a:lnTo>
                  <a:cubicBezTo>
                    <a:pt x="2540" y="5634990"/>
                    <a:pt x="717550" y="6350000"/>
                    <a:pt x="1598930" y="6350000"/>
                  </a:cubicBezTo>
                  <a:cubicBezTo>
                    <a:pt x="2354580" y="6350000"/>
                    <a:pt x="3007360" y="5819140"/>
                    <a:pt x="3162300" y="5078730"/>
                  </a:cubicBezTo>
                  <a:cubicBezTo>
                    <a:pt x="3317240" y="5819140"/>
                    <a:pt x="3970020" y="6350000"/>
                    <a:pt x="4726940" y="6350000"/>
                  </a:cubicBez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2284743" y="2344458"/>
            <a:ext cx="11888848" cy="6592907"/>
          </a:xfrm>
          <a:custGeom>
            <a:avLst/>
            <a:gdLst/>
            <a:ahLst/>
            <a:cxnLst/>
            <a:rect r="r" b="b" t="t" l="l"/>
            <a:pathLst>
              <a:path h="6592907" w="11888848">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817715" y="765402"/>
            <a:ext cx="8160291"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DATA PREPARATION</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100140" y="1836848"/>
            <a:ext cx="18288000" cy="8476870"/>
            <a:chOff x="0" y="0"/>
            <a:chExt cx="13699490" cy="6350000"/>
          </a:xfrm>
        </p:grpSpPr>
        <p:sp>
          <p:nvSpPr>
            <p:cNvPr name="Freeform 3" id="3"/>
            <p:cNvSpPr/>
            <p:nvPr/>
          </p:nvSpPr>
          <p:spPr>
            <a:xfrm flipH="false" flipV="false" rot="0">
              <a:off x="0" y="0"/>
              <a:ext cx="13699491" cy="6350000"/>
            </a:xfrm>
            <a:custGeom>
              <a:avLst/>
              <a:gdLst/>
              <a:ahLst/>
              <a:cxnLst/>
              <a:rect r="r" b="b" t="t" l="l"/>
              <a:pathLst>
                <a:path h="6350000" w="13699491">
                  <a:moveTo>
                    <a:pt x="13699489" y="6350000"/>
                  </a:moveTo>
                  <a:lnTo>
                    <a:pt x="0" y="6350000"/>
                  </a:lnTo>
                  <a:lnTo>
                    <a:pt x="0" y="1899920"/>
                  </a:lnTo>
                  <a:cubicBezTo>
                    <a:pt x="0" y="1899920"/>
                    <a:pt x="2849880" y="0"/>
                    <a:pt x="6899910" y="0"/>
                  </a:cubicBezTo>
                  <a:cubicBezTo>
                    <a:pt x="11300460" y="0"/>
                    <a:pt x="13699491" y="1899920"/>
                    <a:pt x="13699491" y="1899920"/>
                  </a:cubicBezTo>
                  <a:lnTo>
                    <a:pt x="13699491" y="6350000"/>
                  </a:lnTo>
                  <a:close/>
                </a:path>
              </a:pathLst>
            </a:custGeom>
            <a:solidFill>
              <a:srgbClr val="FAFAFA">
                <a:alpha val="9804"/>
              </a:srgbClr>
            </a:solidFill>
            <a:ln w="12700">
              <a:solidFill>
                <a:srgbClr val="000000"/>
              </a:solidFill>
            </a:ln>
          </p:spPr>
        </p:sp>
      </p:grpSp>
      <p:sp>
        <p:nvSpPr>
          <p:cNvPr name="TextBox 4" id="4"/>
          <p:cNvSpPr txBox="true"/>
          <p:nvPr/>
        </p:nvSpPr>
        <p:spPr>
          <a:xfrm rot="0">
            <a:off x="1546392" y="645008"/>
            <a:ext cx="15395496" cy="1036131"/>
          </a:xfrm>
          <a:prstGeom prst="rect">
            <a:avLst/>
          </a:prstGeom>
        </p:spPr>
        <p:txBody>
          <a:bodyPr anchor="t" rtlCol="false" tIns="0" lIns="0" bIns="0" rIns="0">
            <a:spAutoFit/>
          </a:bodyPr>
          <a:lstStyle/>
          <a:p>
            <a:pPr algn="ctr">
              <a:lnSpc>
                <a:spcPts val="8960"/>
              </a:lnSpc>
              <a:spcBef>
                <a:spcPct val="0"/>
              </a:spcBef>
            </a:pPr>
            <a:r>
              <a:rPr lang="en-US" sz="6400">
                <a:solidFill>
                  <a:srgbClr val="F5F5EF"/>
                </a:solidFill>
                <a:latin typeface="Cormorant Garamond Bold"/>
                <a:ea typeface="Cormorant Garamond Bold"/>
                <a:cs typeface="Cormorant Garamond Bold"/>
                <a:sym typeface="Cormorant Garamond Bold"/>
              </a:rPr>
              <a:t>Feature Selection &amp; Feature Engineering </a:t>
            </a:r>
          </a:p>
        </p:txBody>
      </p:sp>
      <p:sp>
        <p:nvSpPr>
          <p:cNvPr name="TextBox 5" id="5"/>
          <p:cNvSpPr txBox="true"/>
          <p:nvPr/>
        </p:nvSpPr>
        <p:spPr>
          <a:xfrm rot="0">
            <a:off x="2274905" y="2465011"/>
            <a:ext cx="3604589"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ea typeface="Cormorant Garamond Semi-Bold"/>
                <a:cs typeface="Cormorant Garamond Semi-Bold"/>
                <a:sym typeface="Cormorant Garamond Semi-Bold"/>
              </a:rPr>
              <a:t>Feature Selection</a:t>
            </a:r>
          </a:p>
        </p:txBody>
      </p:sp>
      <p:sp>
        <p:nvSpPr>
          <p:cNvPr name="TextBox 6" id="6"/>
          <p:cNvSpPr txBox="true"/>
          <p:nvPr/>
        </p:nvSpPr>
        <p:spPr>
          <a:xfrm rot="0">
            <a:off x="7341706" y="2465011"/>
            <a:ext cx="3604589"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ea typeface="Cormorant Garamond Semi-Bold"/>
                <a:cs typeface="Cormorant Garamond Semi-Bold"/>
                <a:sym typeface="Cormorant Garamond Semi-Bold"/>
              </a:rPr>
              <a:t>Splitting Data</a:t>
            </a:r>
          </a:p>
        </p:txBody>
      </p:sp>
      <p:sp>
        <p:nvSpPr>
          <p:cNvPr name="TextBox 7" id="7"/>
          <p:cNvSpPr txBox="true"/>
          <p:nvPr/>
        </p:nvSpPr>
        <p:spPr>
          <a:xfrm rot="0">
            <a:off x="11996378" y="2465011"/>
            <a:ext cx="3967726"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ea typeface="Cormorant Garamond Semi-Bold"/>
                <a:cs typeface="Cormorant Garamond Semi-Bold"/>
                <a:sym typeface="Cormorant Garamond Semi-Bold"/>
              </a:rPr>
              <a:t>Feature Engineering</a:t>
            </a:r>
          </a:p>
        </p:txBody>
      </p:sp>
      <p:grpSp>
        <p:nvGrpSpPr>
          <p:cNvPr name="Group 8" id="8"/>
          <p:cNvGrpSpPr/>
          <p:nvPr/>
        </p:nvGrpSpPr>
        <p:grpSpPr>
          <a:xfrm rot="0">
            <a:off x="1747946" y="3356398"/>
            <a:ext cx="4509716" cy="4386252"/>
            <a:chOff x="0" y="0"/>
            <a:chExt cx="967129" cy="940652"/>
          </a:xfrm>
        </p:grpSpPr>
        <p:sp>
          <p:nvSpPr>
            <p:cNvPr name="Freeform 9" id="9"/>
            <p:cNvSpPr/>
            <p:nvPr/>
          </p:nvSpPr>
          <p:spPr>
            <a:xfrm flipH="false" flipV="false" rot="0">
              <a:off x="0" y="0"/>
              <a:ext cx="967129" cy="940652"/>
            </a:xfrm>
            <a:custGeom>
              <a:avLst/>
              <a:gdLst/>
              <a:ahLst/>
              <a:cxnLst/>
              <a:rect r="r" b="b" t="t" l="l"/>
              <a:pathLst>
                <a:path h="940652" w="967129">
                  <a:moveTo>
                    <a:pt x="842669" y="940652"/>
                  </a:moveTo>
                  <a:lnTo>
                    <a:pt x="124460" y="940652"/>
                  </a:lnTo>
                  <a:cubicBezTo>
                    <a:pt x="55880" y="940652"/>
                    <a:pt x="0" y="884772"/>
                    <a:pt x="0" y="816192"/>
                  </a:cubicBezTo>
                  <a:lnTo>
                    <a:pt x="0" y="124460"/>
                  </a:lnTo>
                  <a:cubicBezTo>
                    <a:pt x="0" y="55880"/>
                    <a:pt x="55880" y="0"/>
                    <a:pt x="124460" y="0"/>
                  </a:cubicBezTo>
                  <a:lnTo>
                    <a:pt x="842669" y="0"/>
                  </a:lnTo>
                  <a:cubicBezTo>
                    <a:pt x="911249" y="0"/>
                    <a:pt x="967129" y="55880"/>
                    <a:pt x="967129" y="124460"/>
                  </a:cubicBezTo>
                  <a:lnTo>
                    <a:pt x="967129" y="816192"/>
                  </a:lnTo>
                  <a:cubicBezTo>
                    <a:pt x="967129" y="884772"/>
                    <a:pt x="911249" y="940652"/>
                    <a:pt x="842669" y="940652"/>
                  </a:cubicBezTo>
                  <a:close/>
                </a:path>
              </a:pathLst>
            </a:custGeom>
            <a:solidFill>
              <a:srgbClr val="FFFFFF"/>
            </a:solidFill>
          </p:spPr>
        </p:sp>
      </p:grpSp>
      <p:sp>
        <p:nvSpPr>
          <p:cNvPr name="TextBox 10" id="10"/>
          <p:cNvSpPr txBox="true"/>
          <p:nvPr/>
        </p:nvSpPr>
        <p:spPr>
          <a:xfrm rot="0">
            <a:off x="2160070" y="4042438"/>
            <a:ext cx="3872359" cy="1916430"/>
          </a:xfrm>
          <a:prstGeom prst="rect">
            <a:avLst/>
          </a:prstGeom>
        </p:spPr>
        <p:txBody>
          <a:bodyPr anchor="t" rtlCol="false" tIns="0" lIns="0" bIns="0" rIns="0">
            <a:spAutoFit/>
          </a:bodyPr>
          <a:lstStyle/>
          <a:p>
            <a:pPr algn="l" marL="518160" indent="-259080" lvl="1">
              <a:lnSpc>
                <a:spcPts val="3840"/>
              </a:lnSpc>
              <a:buFont typeface="Arial"/>
              <a:buChar char="•"/>
            </a:pPr>
            <a:r>
              <a:rPr lang="en-US" sz="2400">
                <a:solidFill>
                  <a:srgbClr val="000000">
                    <a:alpha val="80000"/>
                  </a:srgbClr>
                </a:solidFill>
                <a:latin typeface="HK Grotesk Semi-Bold"/>
                <a:ea typeface="HK Grotesk Semi-Bold"/>
                <a:cs typeface="HK Grotesk Semi-Bold"/>
                <a:sym typeface="HK Grotesk Semi-Bold"/>
              </a:rPr>
              <a:t>X: Semua fitur kecuali ‘Marital Status’</a:t>
            </a:r>
          </a:p>
          <a:p>
            <a:pPr algn="l" marL="518160" indent="-259080" lvl="1">
              <a:lnSpc>
                <a:spcPts val="3840"/>
              </a:lnSpc>
              <a:spcBef>
                <a:spcPct val="0"/>
              </a:spcBef>
              <a:buFont typeface="Arial"/>
              <a:buChar char="•"/>
            </a:pPr>
            <a:r>
              <a:rPr lang="en-US" sz="2400">
                <a:solidFill>
                  <a:srgbClr val="000000">
                    <a:alpha val="80000"/>
                  </a:srgbClr>
                </a:solidFill>
                <a:latin typeface="HK Grotesk Semi-Bold"/>
                <a:ea typeface="HK Grotesk Semi-Bold"/>
                <a:cs typeface="HK Grotesk Semi-Bold"/>
                <a:sym typeface="HK Grotesk Semi-Bold"/>
              </a:rPr>
              <a:t>y: Customer Lifetime Value</a:t>
            </a:r>
          </a:p>
        </p:txBody>
      </p:sp>
      <p:sp>
        <p:nvSpPr>
          <p:cNvPr name="TextBox 11" id="11"/>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2" id="12"/>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grpSp>
        <p:nvGrpSpPr>
          <p:cNvPr name="Group 13" id="13"/>
          <p:cNvGrpSpPr/>
          <p:nvPr/>
        </p:nvGrpSpPr>
        <p:grpSpPr>
          <a:xfrm rot="0">
            <a:off x="6806092" y="3358662"/>
            <a:ext cx="4509716" cy="4383988"/>
            <a:chOff x="0" y="0"/>
            <a:chExt cx="967129" cy="940166"/>
          </a:xfrm>
        </p:grpSpPr>
        <p:sp>
          <p:nvSpPr>
            <p:cNvPr name="Freeform 14" id="14"/>
            <p:cNvSpPr/>
            <p:nvPr/>
          </p:nvSpPr>
          <p:spPr>
            <a:xfrm flipH="false" flipV="false" rot="0">
              <a:off x="0" y="0"/>
              <a:ext cx="967129" cy="940166"/>
            </a:xfrm>
            <a:custGeom>
              <a:avLst/>
              <a:gdLst/>
              <a:ahLst/>
              <a:cxnLst/>
              <a:rect r="r" b="b" t="t" l="l"/>
              <a:pathLst>
                <a:path h="940166" w="967129">
                  <a:moveTo>
                    <a:pt x="842669" y="940166"/>
                  </a:moveTo>
                  <a:lnTo>
                    <a:pt x="124460" y="940166"/>
                  </a:lnTo>
                  <a:cubicBezTo>
                    <a:pt x="55880" y="940166"/>
                    <a:pt x="0" y="884286"/>
                    <a:pt x="0" y="815706"/>
                  </a:cubicBezTo>
                  <a:lnTo>
                    <a:pt x="0" y="124460"/>
                  </a:lnTo>
                  <a:cubicBezTo>
                    <a:pt x="0" y="55880"/>
                    <a:pt x="55880" y="0"/>
                    <a:pt x="124460" y="0"/>
                  </a:cubicBezTo>
                  <a:lnTo>
                    <a:pt x="842669" y="0"/>
                  </a:lnTo>
                  <a:cubicBezTo>
                    <a:pt x="911249" y="0"/>
                    <a:pt x="967129" y="55880"/>
                    <a:pt x="967129" y="124460"/>
                  </a:cubicBezTo>
                  <a:lnTo>
                    <a:pt x="967129" y="815706"/>
                  </a:lnTo>
                  <a:cubicBezTo>
                    <a:pt x="967129" y="884286"/>
                    <a:pt x="911249" y="940166"/>
                    <a:pt x="842669" y="940166"/>
                  </a:cubicBezTo>
                  <a:close/>
                </a:path>
              </a:pathLst>
            </a:custGeom>
            <a:solidFill>
              <a:srgbClr val="FFFFFF"/>
            </a:solidFill>
          </p:spPr>
        </p:sp>
      </p:grpSp>
      <p:sp>
        <p:nvSpPr>
          <p:cNvPr name="TextBox 15" id="15"/>
          <p:cNvSpPr txBox="true"/>
          <p:nvPr/>
        </p:nvSpPr>
        <p:spPr>
          <a:xfrm rot="0">
            <a:off x="7207820" y="4196356"/>
            <a:ext cx="3872359" cy="944880"/>
          </a:xfrm>
          <a:prstGeom prst="rect">
            <a:avLst/>
          </a:prstGeom>
        </p:spPr>
        <p:txBody>
          <a:bodyPr anchor="t" rtlCol="false" tIns="0" lIns="0" bIns="0" rIns="0">
            <a:spAutoFit/>
          </a:bodyPr>
          <a:lstStyle/>
          <a:p>
            <a:pPr algn="l" marL="518160" indent="-259080" lvl="1">
              <a:lnSpc>
                <a:spcPts val="3840"/>
              </a:lnSpc>
              <a:buFont typeface="Arial"/>
              <a:buChar char="•"/>
            </a:pPr>
            <a:r>
              <a:rPr lang="en-US" sz="2400">
                <a:solidFill>
                  <a:srgbClr val="000000">
                    <a:alpha val="80000"/>
                  </a:srgbClr>
                </a:solidFill>
                <a:latin typeface="HK Grotesk Semi-Bold"/>
                <a:ea typeface="HK Grotesk Semi-Bold"/>
                <a:cs typeface="HK Grotesk Semi-Bold"/>
                <a:sym typeface="HK Grotesk Semi-Bold"/>
              </a:rPr>
              <a:t>Data training: 80%</a:t>
            </a:r>
          </a:p>
          <a:p>
            <a:pPr algn="l" marL="518160" indent="-259080" lvl="1">
              <a:lnSpc>
                <a:spcPts val="3840"/>
              </a:lnSpc>
              <a:spcBef>
                <a:spcPct val="0"/>
              </a:spcBef>
              <a:buFont typeface="Arial"/>
              <a:buChar char="•"/>
            </a:pPr>
            <a:r>
              <a:rPr lang="en-US" sz="2400">
                <a:solidFill>
                  <a:srgbClr val="000000">
                    <a:alpha val="80000"/>
                  </a:srgbClr>
                </a:solidFill>
                <a:latin typeface="HK Grotesk Semi-Bold"/>
                <a:ea typeface="HK Grotesk Semi-Bold"/>
                <a:cs typeface="HK Grotesk Semi-Bold"/>
                <a:sym typeface="HK Grotesk Semi-Bold"/>
              </a:rPr>
              <a:t>Data testing: 20%</a:t>
            </a:r>
          </a:p>
        </p:txBody>
      </p:sp>
      <p:grpSp>
        <p:nvGrpSpPr>
          <p:cNvPr name="Group 16" id="16"/>
          <p:cNvGrpSpPr/>
          <p:nvPr/>
        </p:nvGrpSpPr>
        <p:grpSpPr>
          <a:xfrm rot="0">
            <a:off x="11868258" y="3356398"/>
            <a:ext cx="4509716" cy="4386252"/>
            <a:chOff x="0" y="0"/>
            <a:chExt cx="967129" cy="940652"/>
          </a:xfrm>
        </p:grpSpPr>
        <p:sp>
          <p:nvSpPr>
            <p:cNvPr name="Freeform 17" id="17"/>
            <p:cNvSpPr/>
            <p:nvPr/>
          </p:nvSpPr>
          <p:spPr>
            <a:xfrm flipH="false" flipV="false" rot="0">
              <a:off x="0" y="0"/>
              <a:ext cx="967129" cy="940652"/>
            </a:xfrm>
            <a:custGeom>
              <a:avLst/>
              <a:gdLst/>
              <a:ahLst/>
              <a:cxnLst/>
              <a:rect r="r" b="b" t="t" l="l"/>
              <a:pathLst>
                <a:path h="940652" w="967129">
                  <a:moveTo>
                    <a:pt x="842669" y="940652"/>
                  </a:moveTo>
                  <a:lnTo>
                    <a:pt x="124460" y="940652"/>
                  </a:lnTo>
                  <a:cubicBezTo>
                    <a:pt x="55880" y="940652"/>
                    <a:pt x="0" y="884772"/>
                    <a:pt x="0" y="816192"/>
                  </a:cubicBezTo>
                  <a:lnTo>
                    <a:pt x="0" y="124460"/>
                  </a:lnTo>
                  <a:cubicBezTo>
                    <a:pt x="0" y="55880"/>
                    <a:pt x="55880" y="0"/>
                    <a:pt x="124460" y="0"/>
                  </a:cubicBezTo>
                  <a:lnTo>
                    <a:pt x="842669" y="0"/>
                  </a:lnTo>
                  <a:cubicBezTo>
                    <a:pt x="911249" y="0"/>
                    <a:pt x="967129" y="55880"/>
                    <a:pt x="967129" y="124460"/>
                  </a:cubicBezTo>
                  <a:lnTo>
                    <a:pt x="967129" y="816192"/>
                  </a:lnTo>
                  <a:cubicBezTo>
                    <a:pt x="967129" y="884772"/>
                    <a:pt x="911249" y="940652"/>
                    <a:pt x="842669" y="940652"/>
                  </a:cubicBezTo>
                  <a:close/>
                </a:path>
              </a:pathLst>
            </a:custGeom>
            <a:solidFill>
              <a:srgbClr val="FFFFFF"/>
            </a:solidFill>
          </p:spPr>
        </p:sp>
      </p:grpSp>
      <p:sp>
        <p:nvSpPr>
          <p:cNvPr name="TextBox 18" id="18"/>
          <p:cNvSpPr txBox="true"/>
          <p:nvPr/>
        </p:nvSpPr>
        <p:spPr>
          <a:xfrm rot="0">
            <a:off x="12186936" y="3663796"/>
            <a:ext cx="3872359" cy="3750945"/>
          </a:xfrm>
          <a:prstGeom prst="rect">
            <a:avLst/>
          </a:prstGeom>
        </p:spPr>
        <p:txBody>
          <a:bodyPr anchor="t" rtlCol="false" tIns="0" lIns="0" bIns="0" rIns="0">
            <a:spAutoFit/>
          </a:bodyPr>
          <a:lstStyle/>
          <a:p>
            <a:pPr algn="l" marL="453390" indent="-226695" lvl="1">
              <a:lnSpc>
                <a:spcPts val="3360"/>
              </a:lnSpc>
              <a:buFont typeface="Arial"/>
              <a:buChar char="•"/>
            </a:pPr>
            <a:r>
              <a:rPr lang="en-US" sz="2100">
                <a:solidFill>
                  <a:srgbClr val="000000">
                    <a:alpha val="80000"/>
                  </a:srgbClr>
                </a:solidFill>
                <a:latin typeface="HK Grotesk Semi-Bold"/>
                <a:ea typeface="HK Grotesk Semi-Bold"/>
                <a:cs typeface="HK Grotesk Semi-Bold"/>
                <a:sym typeface="HK Grotesk Semi-Bold"/>
              </a:rPr>
              <a:t>Encoding fitur kategori ordinal dengan ordinal encoder</a:t>
            </a:r>
          </a:p>
          <a:p>
            <a:pPr algn="l" marL="453390" indent="-226695" lvl="1">
              <a:lnSpc>
                <a:spcPts val="3360"/>
              </a:lnSpc>
              <a:buFont typeface="Arial"/>
              <a:buChar char="•"/>
            </a:pPr>
            <a:r>
              <a:rPr lang="en-US" sz="2100">
                <a:solidFill>
                  <a:srgbClr val="000000">
                    <a:alpha val="80000"/>
                  </a:srgbClr>
                </a:solidFill>
                <a:latin typeface="HK Grotesk Semi-Bold"/>
                <a:ea typeface="HK Grotesk Semi-Bold"/>
                <a:cs typeface="HK Grotesk Semi-Bold"/>
                <a:sym typeface="HK Grotesk Semi-Bold"/>
              </a:rPr>
              <a:t>Encoding fitur &gt; 5 value dengan binary encoder</a:t>
            </a:r>
          </a:p>
          <a:p>
            <a:pPr algn="l" marL="453390" indent="-226695" lvl="1">
              <a:lnSpc>
                <a:spcPts val="3360"/>
              </a:lnSpc>
              <a:buFont typeface="Arial"/>
              <a:buChar char="•"/>
            </a:pPr>
            <a:r>
              <a:rPr lang="en-US" sz="2100">
                <a:solidFill>
                  <a:srgbClr val="000000">
                    <a:alpha val="80000"/>
                  </a:srgbClr>
                </a:solidFill>
                <a:latin typeface="HK Grotesk Semi-Bold"/>
                <a:ea typeface="HK Grotesk Semi-Bold"/>
                <a:cs typeface="HK Grotesk Semi-Bold"/>
                <a:sym typeface="HK Grotesk Semi-Bold"/>
              </a:rPr>
              <a:t>Encoding fitur &lt; 5 value dengan one hot encoding</a:t>
            </a:r>
          </a:p>
          <a:p>
            <a:pPr algn="l" marL="453390" indent="-226695" lvl="1">
              <a:lnSpc>
                <a:spcPts val="3360"/>
              </a:lnSpc>
              <a:spcBef>
                <a:spcPct val="0"/>
              </a:spcBef>
              <a:buFont typeface="Arial"/>
              <a:buChar char="•"/>
            </a:pPr>
            <a:r>
              <a:rPr lang="en-US" sz="2100">
                <a:solidFill>
                  <a:srgbClr val="000000">
                    <a:alpha val="80000"/>
                  </a:srgbClr>
                </a:solidFill>
                <a:latin typeface="HK Grotesk Semi-Bold"/>
                <a:ea typeface="HK Grotesk Semi-Bold"/>
                <a:cs typeface="HK Grotesk Semi-Bold"/>
                <a:sym typeface="HK Grotesk Semi-Bold"/>
              </a:rPr>
              <a:t>Menskalakan fitur numerik dengan robust scaler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898876" y="2531124"/>
            <a:ext cx="9853448" cy="9895007"/>
            <a:chOff x="0" y="0"/>
            <a:chExt cx="6323330" cy="6350000"/>
          </a:xfrm>
        </p:grpSpPr>
        <p:sp>
          <p:nvSpPr>
            <p:cNvPr name="Freeform 3" id="3"/>
            <p:cNvSpPr/>
            <p:nvPr/>
          </p:nvSpPr>
          <p:spPr>
            <a:xfrm flipH="false" flipV="false" rot="0">
              <a:off x="0" y="0"/>
              <a:ext cx="6323330" cy="6350000"/>
            </a:xfrm>
            <a:custGeom>
              <a:avLst/>
              <a:gdLst/>
              <a:ahLst/>
              <a:cxnLst/>
              <a:rect r="r" b="b" t="t" l="l"/>
              <a:pathLst>
                <a:path h="6350000" w="6323330">
                  <a:moveTo>
                    <a:pt x="6320790" y="2887980"/>
                  </a:moveTo>
                  <a:lnTo>
                    <a:pt x="6320790" y="1596390"/>
                  </a:lnTo>
                  <a:cubicBezTo>
                    <a:pt x="6320790" y="715010"/>
                    <a:pt x="5605780" y="0"/>
                    <a:pt x="4724400" y="0"/>
                  </a:cubicBezTo>
                  <a:cubicBezTo>
                    <a:pt x="3967480" y="0"/>
                    <a:pt x="3314700" y="530860"/>
                    <a:pt x="3161030" y="1271270"/>
                  </a:cubicBezTo>
                  <a:cubicBezTo>
                    <a:pt x="3006090" y="530860"/>
                    <a:pt x="2353310" y="0"/>
                    <a:pt x="1596390" y="0"/>
                  </a:cubicBezTo>
                  <a:cubicBezTo>
                    <a:pt x="715010" y="0"/>
                    <a:pt x="0" y="715010"/>
                    <a:pt x="0" y="1596390"/>
                  </a:cubicBezTo>
                  <a:lnTo>
                    <a:pt x="0" y="3462020"/>
                  </a:lnTo>
                  <a:lnTo>
                    <a:pt x="2540" y="3462020"/>
                  </a:lnTo>
                  <a:lnTo>
                    <a:pt x="2540" y="4752340"/>
                  </a:lnTo>
                  <a:cubicBezTo>
                    <a:pt x="2540" y="5634990"/>
                    <a:pt x="717550" y="6350000"/>
                    <a:pt x="1598930" y="6350000"/>
                  </a:cubicBezTo>
                  <a:cubicBezTo>
                    <a:pt x="2354580" y="6350000"/>
                    <a:pt x="3007360" y="5819140"/>
                    <a:pt x="3162300" y="5078730"/>
                  </a:cubicBezTo>
                  <a:cubicBezTo>
                    <a:pt x="3317240" y="5819140"/>
                    <a:pt x="3970020" y="6350000"/>
                    <a:pt x="4726940" y="6350000"/>
                  </a:cubicBez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2284743" y="2344458"/>
            <a:ext cx="11888848" cy="6592907"/>
          </a:xfrm>
          <a:custGeom>
            <a:avLst/>
            <a:gdLst/>
            <a:ahLst/>
            <a:cxnLst/>
            <a:rect r="r" b="b" t="t" l="l"/>
            <a:pathLst>
              <a:path h="6592907" w="11888848">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750330" y="527277"/>
            <a:ext cx="10692091"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MODELING &amp; EVALUATION</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027737" y="924959"/>
            <a:ext cx="6604427" cy="660442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37373">
                <a:alpha val="9804"/>
              </a:srgbClr>
            </a:solidFill>
          </p:spPr>
        </p:sp>
      </p:grpSp>
      <p:sp>
        <p:nvSpPr>
          <p:cNvPr name="TextBox 4" id="4"/>
          <p:cNvSpPr txBox="true"/>
          <p:nvPr/>
        </p:nvSpPr>
        <p:spPr>
          <a:xfrm rot="0">
            <a:off x="6472785" y="216393"/>
            <a:ext cx="9316242" cy="1036131"/>
          </a:xfrm>
          <a:prstGeom prst="rect">
            <a:avLst/>
          </a:prstGeom>
        </p:spPr>
        <p:txBody>
          <a:bodyPr anchor="t" rtlCol="false" tIns="0" lIns="0" bIns="0" rIns="0">
            <a:spAutoFit/>
          </a:bodyPr>
          <a:lstStyle/>
          <a:p>
            <a:pPr algn="l">
              <a:lnSpc>
                <a:spcPts val="8959"/>
              </a:lnSpc>
              <a:spcBef>
                <a:spcPct val="0"/>
              </a:spcBef>
            </a:pPr>
            <a:r>
              <a:rPr lang="en-US" sz="6399">
                <a:solidFill>
                  <a:srgbClr val="000000"/>
                </a:solidFill>
                <a:latin typeface="Cormorant Garamond Bold"/>
                <a:ea typeface="Cormorant Garamond Bold"/>
                <a:cs typeface="Cormorant Garamond Bold"/>
                <a:sym typeface="Cormorant Garamond Bold"/>
              </a:rPr>
              <a:t>About Us</a:t>
            </a:r>
          </a:p>
        </p:txBody>
      </p:sp>
      <p:sp>
        <p:nvSpPr>
          <p:cNvPr name="TextBox 5" id="5"/>
          <p:cNvSpPr txBox="true"/>
          <p:nvPr/>
        </p:nvSpPr>
        <p:spPr>
          <a:xfrm rot="0">
            <a:off x="7632164" y="1199683"/>
            <a:ext cx="10434657" cy="6904699"/>
          </a:xfrm>
          <a:prstGeom prst="rect">
            <a:avLst/>
          </a:prstGeom>
        </p:spPr>
        <p:txBody>
          <a:bodyPr anchor="t" rtlCol="false" tIns="0" lIns="0" bIns="0" rIns="0">
            <a:spAutoFit/>
          </a:bodyPr>
          <a:lstStyle/>
          <a:p>
            <a:pPr algn="l">
              <a:lnSpc>
                <a:spcPts val="3929"/>
              </a:lnSpc>
            </a:pPr>
            <a:r>
              <a:rPr lang="en-US" sz="2455">
                <a:solidFill>
                  <a:srgbClr val="000000">
                    <a:alpha val="80000"/>
                  </a:srgbClr>
                </a:solidFill>
                <a:latin typeface="HK Grotesk"/>
                <a:ea typeface="HK Grotesk"/>
                <a:cs typeface="HK Grotesk"/>
                <a:sym typeface="HK Grotesk"/>
              </a:rPr>
              <a:t>       PT. Long Life Insurance Indonesia adalah perusahaan asuransi yang telah berdiri sejak tahun 2010 dan telah berhasil membangun reputasi yang baik dalam industri asuransi di Indonesia. Dengan portofolio produk yang beragam, perusahaan ini telah melayani jutaan nasabah di seluruh Indonesia. Salah satu produk unggulan PT. Long Life Insurance Indonesia adalah asuransi kendaraan, yang telah menjadi pilihan utama bagi banyak pemilik kendaraan bermotor.</a:t>
            </a:r>
          </a:p>
          <a:p>
            <a:pPr algn="l" marL="0" indent="0" lvl="0">
              <a:lnSpc>
                <a:spcPts val="3929"/>
              </a:lnSpc>
              <a:spcBef>
                <a:spcPct val="0"/>
              </a:spcBef>
            </a:pPr>
            <a:r>
              <a:rPr lang="en-US" sz="2455">
                <a:solidFill>
                  <a:srgbClr val="000000">
                    <a:alpha val="80000"/>
                  </a:srgbClr>
                </a:solidFill>
                <a:latin typeface="HK Grotesk"/>
                <a:ea typeface="HK Grotesk"/>
                <a:cs typeface="HK Grotesk"/>
                <a:sym typeface="HK Grotesk"/>
              </a:rPr>
              <a:t>       </a:t>
            </a:r>
            <a:r>
              <a:rPr lang="en-US" sz="2455">
                <a:solidFill>
                  <a:srgbClr val="000000">
                    <a:alpha val="80000"/>
                  </a:srgbClr>
                </a:solidFill>
                <a:latin typeface="HK Grotesk"/>
                <a:ea typeface="HK Grotesk"/>
                <a:cs typeface="HK Grotesk"/>
                <a:sym typeface="HK Grotesk"/>
              </a:rPr>
              <a:t>Asuransi kendaraan yang ditawarkan oleh PT. Long Life Insurance Indonesia dirancang untuk memberikan perlindungan menyeluruh pada kendaraan nasabah dari berbagai risiko, seperti kecelakaan, pencurian, bencana alam, dan kerusakan lainnya. Produk ini menawarkan berbagai pilihan coverage, mulai dari perlindungan dasar (basic) hingga perlindungan yang lebih komprehensif (extended dan premium), sehingga nasabah dapat memilih sesuai dengan kebutuhan dan anggaran masing-masing.</a:t>
            </a:r>
          </a:p>
        </p:txBody>
      </p:sp>
      <p:grpSp>
        <p:nvGrpSpPr>
          <p:cNvPr name="Group 6" id="6"/>
          <p:cNvGrpSpPr/>
          <p:nvPr/>
        </p:nvGrpSpPr>
        <p:grpSpPr>
          <a:xfrm rot="0">
            <a:off x="0" y="8889740"/>
            <a:ext cx="18288000" cy="1411968"/>
            <a:chOff x="0" y="0"/>
            <a:chExt cx="6186311" cy="477629"/>
          </a:xfrm>
        </p:grpSpPr>
        <p:sp>
          <p:nvSpPr>
            <p:cNvPr name="Freeform 7" id="7"/>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8" id="8"/>
          <p:cNvSpPr/>
          <p:nvPr/>
        </p:nvSpPr>
        <p:spPr>
          <a:xfrm flipH="true" flipV="false" rot="0">
            <a:off x="2674950" y="562872"/>
            <a:ext cx="4212902" cy="8364968"/>
          </a:xfrm>
          <a:custGeom>
            <a:avLst/>
            <a:gdLst/>
            <a:ahLst/>
            <a:cxnLst/>
            <a:rect r="r" b="b" t="t" l="l"/>
            <a:pathLst>
              <a:path h="8364968" w="4212902">
                <a:moveTo>
                  <a:pt x="4212902" y="0"/>
                </a:moveTo>
                <a:lnTo>
                  <a:pt x="0" y="0"/>
                </a:lnTo>
                <a:lnTo>
                  <a:pt x="0" y="8364968"/>
                </a:lnTo>
                <a:lnTo>
                  <a:pt x="4212902" y="8364968"/>
                </a:lnTo>
                <a:lnTo>
                  <a:pt x="4212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0" id="10"/>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2453519" y="533279"/>
            <a:ext cx="5834481" cy="8356461"/>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aphicFrame>
        <p:nvGraphicFramePr>
          <p:cNvPr name="Table 6" id="6"/>
          <p:cNvGraphicFramePr>
            <a:graphicFrameLocks noGrp="true"/>
          </p:cNvGraphicFramePr>
          <p:nvPr/>
        </p:nvGraphicFramePr>
        <p:xfrm>
          <a:off x="390823" y="2348010"/>
          <a:ext cx="17506355" cy="4114800"/>
        </p:xfrm>
        <a:graphic>
          <a:graphicData uri="http://schemas.openxmlformats.org/drawingml/2006/table">
            <a:tbl>
              <a:tblPr/>
              <a:tblGrid>
                <a:gridCol w="4899084"/>
                <a:gridCol w="3087717"/>
                <a:gridCol w="3476942"/>
                <a:gridCol w="3290603"/>
                <a:gridCol w="2752008"/>
              </a:tblGrid>
              <a:tr h="1028700">
                <a:tc>
                  <a:txBody>
                    <a:bodyPr anchor="t" rtlCol="false"/>
                    <a:lstStyle/>
                    <a:p>
                      <a:pPr algn="ctr">
                        <a:lnSpc>
                          <a:spcPts val="100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Bold"/>
                          <a:ea typeface="HK Grotesk Bold"/>
                          <a:cs typeface="HK Grotesk Bold"/>
                          <a:sym typeface="HK Grotesk Bold"/>
                        </a:rPr>
                        <a:t>mean_test_MAE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Bold"/>
                          <a:ea typeface="HK Grotesk Bold"/>
                          <a:cs typeface="HK Grotesk Bold"/>
                          <a:sym typeface="HK Grotesk Bold"/>
                        </a:rPr>
                        <a:t>mean_test_MedAE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Bold"/>
                          <a:ea typeface="HK Grotesk Bold"/>
                          <a:cs typeface="HK Grotesk Bold"/>
                          <a:sym typeface="HK Grotesk Bold"/>
                        </a:rPr>
                        <a:t>mean_test_MAPE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Bold"/>
                          <a:ea typeface="HK Grotesk Bold"/>
                          <a:cs typeface="HK Grotesk Bold"/>
                          <a:sym typeface="HK Grotesk Bold"/>
                        </a:rPr>
                        <a:t>mean_test_R2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ctr">
                        <a:lnSpc>
                          <a:spcPts val="1000"/>
                        </a:lnSpc>
                        <a:defRPr/>
                      </a:pPr>
                      <a:r>
                        <a:rPr lang="en-US" sz="2000">
                          <a:solidFill>
                            <a:srgbClr val="0F3572"/>
                          </a:solidFill>
                          <a:latin typeface="HK Grotesk"/>
                          <a:ea typeface="HK Grotesk"/>
                          <a:cs typeface="HK Grotesk"/>
                          <a:sym typeface="HK Grotesk"/>
                        </a:rPr>
                        <a:t>Random Forest Tuned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F3572"/>
                          </a:solidFill>
                          <a:latin typeface="HK Grotesk"/>
                          <a:ea typeface="HK Grotesk"/>
                          <a:cs typeface="HK Grotesk"/>
                          <a:sym typeface="HK Grotesk"/>
                        </a:rPr>
                        <a:t>-1625.653431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F3572"/>
                          </a:solidFill>
                          <a:latin typeface="HK Grotesk"/>
                          <a:ea typeface="HK Grotesk"/>
                          <a:cs typeface="HK Grotesk"/>
                          <a:sym typeface="HK Grotesk"/>
                        </a:rPr>
                        <a:t>110.565111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F3572"/>
                          </a:solidFill>
                          <a:latin typeface="HK Grotesk"/>
                          <a:ea typeface="HK Grotesk"/>
                          <a:cs typeface="HK Grotesk"/>
                          <a:sym typeface="HK Grotesk"/>
                        </a:rPr>
                        <a:t>0.119788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F3572"/>
                          </a:solidFill>
                          <a:latin typeface="HK Grotesk"/>
                          <a:ea typeface="HK Grotesk"/>
                          <a:cs typeface="HK Grotesk"/>
                          <a:sym typeface="HK Grotesk"/>
                        </a:rPr>
                        <a:t>0.678563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ctr">
                        <a:lnSpc>
                          <a:spcPts val="1000"/>
                        </a:lnSpc>
                        <a:defRPr/>
                      </a:pPr>
                      <a:r>
                        <a:rPr lang="en-US" sz="2000">
                          <a:solidFill>
                            <a:srgbClr val="000000"/>
                          </a:solidFill>
                          <a:latin typeface="HK Grotesk"/>
                          <a:ea typeface="HK Grotesk"/>
                          <a:cs typeface="HK Grotesk"/>
                          <a:sym typeface="HK Grotesk"/>
                        </a:rPr>
                        <a:t>Bagging Decision Tree Tuned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-1626.078217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110.584504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0.119815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0.678470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ctr">
                        <a:lnSpc>
                          <a:spcPts val="1000"/>
                        </a:lnSpc>
                        <a:defRPr/>
                      </a:pPr>
                      <a:r>
                        <a:rPr lang="en-US" sz="2000">
                          <a:solidFill>
                            <a:srgbClr val="000000"/>
                          </a:solidFill>
                          <a:latin typeface="HK Grotesk"/>
                          <a:ea typeface="HK Grotesk"/>
                          <a:cs typeface="HK Grotesk"/>
                          <a:sym typeface="HK Grotesk"/>
                        </a:rPr>
                        <a:t>Decision Tree Tuned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-1744.145754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131.458991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0.128036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000"/>
                        </a:lnSpc>
                        <a:defRPr/>
                      </a:pPr>
                      <a:r>
                        <a:rPr lang="en-US" sz="2000">
                          <a:solidFill>
                            <a:srgbClr val="000000"/>
                          </a:solidFill>
                          <a:latin typeface="HK Grotesk"/>
                          <a:ea typeface="HK Grotesk"/>
                          <a:cs typeface="HK Grotesk"/>
                          <a:sym typeface="HK Grotesk"/>
                        </a:rPr>
                        <a:t>0.555445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5400000">
            <a:off x="7620907" y="3018317"/>
            <a:ext cx="4916607" cy="2697988"/>
          </a:xfrm>
          <a:custGeom>
            <a:avLst/>
            <a:gdLst/>
            <a:ahLst/>
            <a:cxnLst/>
            <a:rect r="r" b="b" t="t" l="l"/>
            <a:pathLst>
              <a:path h="2697988" w="4916607">
                <a:moveTo>
                  <a:pt x="0" y="0"/>
                </a:moveTo>
                <a:lnTo>
                  <a:pt x="4916606" y="0"/>
                </a:lnTo>
                <a:lnTo>
                  <a:pt x="4916606" y="2697987"/>
                </a:lnTo>
                <a:lnTo>
                  <a:pt x="0" y="2697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853865" y="658661"/>
            <a:ext cx="3752701"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Best Model</a:t>
            </a:r>
          </a:p>
        </p:txBody>
      </p:sp>
      <p:sp>
        <p:nvSpPr>
          <p:cNvPr name="TextBox 9" id="9"/>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0" id="10"/>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1" id="11"/>
          <p:cNvSpPr txBox="true"/>
          <p:nvPr/>
        </p:nvSpPr>
        <p:spPr>
          <a:xfrm rot="0">
            <a:off x="619423" y="7292339"/>
            <a:ext cx="1698089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Berdasarkan nilai Median Absolute Error (MedAE), best model dalam pelatihan ini adalah Random Forest setelah proses tuning.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2453519" y="533279"/>
            <a:ext cx="5834481" cy="8356461"/>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4597469" y="1028700"/>
            <a:ext cx="13514856" cy="6710173"/>
          </a:xfrm>
          <a:custGeom>
            <a:avLst/>
            <a:gdLst/>
            <a:ahLst/>
            <a:cxnLst/>
            <a:rect r="r" b="b" t="t" l="l"/>
            <a:pathLst>
              <a:path h="6710173" w="13514856">
                <a:moveTo>
                  <a:pt x="0" y="0"/>
                </a:moveTo>
                <a:lnTo>
                  <a:pt x="13514856" y="0"/>
                </a:lnTo>
                <a:lnTo>
                  <a:pt x="13514856" y="6710173"/>
                </a:lnTo>
                <a:lnTo>
                  <a:pt x="0" y="6710173"/>
                </a:lnTo>
                <a:lnTo>
                  <a:pt x="0" y="0"/>
                </a:lnTo>
                <a:close/>
              </a:path>
            </a:pathLst>
          </a:custGeom>
          <a:blipFill>
            <a:blip r:embed="rId2"/>
            <a:stretch>
              <a:fillRect l="-9715" t="-63436" r="-46308" b="-13241"/>
            </a:stretch>
          </a:blipFill>
        </p:spPr>
      </p:sp>
      <p:sp>
        <p:nvSpPr>
          <p:cNvPr name="TextBox 7" id="7"/>
          <p:cNvSpPr txBox="true"/>
          <p:nvPr/>
        </p:nvSpPr>
        <p:spPr>
          <a:xfrm rot="0">
            <a:off x="203392" y="1085880"/>
            <a:ext cx="5116642" cy="2147570"/>
          </a:xfrm>
          <a:prstGeom prst="rect">
            <a:avLst/>
          </a:prstGeom>
        </p:spPr>
        <p:txBody>
          <a:bodyPr anchor="t" rtlCol="false" tIns="0" lIns="0" bIns="0" rIns="0">
            <a:spAutoFit/>
          </a:bodyPr>
          <a:lstStyle/>
          <a:p>
            <a:pPr algn="l">
              <a:lnSpc>
                <a:spcPts val="8680"/>
              </a:lnSpc>
              <a:spcBef>
                <a:spcPct val="0"/>
              </a:spcBef>
            </a:pPr>
            <a:r>
              <a:rPr lang="en-US" sz="6200">
                <a:solidFill>
                  <a:srgbClr val="000000"/>
                </a:solidFill>
                <a:latin typeface="Cormorant Garamond Bold"/>
                <a:ea typeface="Cormorant Garamond Bold"/>
                <a:cs typeface="Cormorant Garamond Bold"/>
                <a:sym typeface="Cormorant Garamond Bold"/>
              </a:rPr>
              <a:t>Features Comparison</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0" id="10"/>
          <p:cNvSpPr txBox="true"/>
          <p:nvPr/>
        </p:nvSpPr>
        <p:spPr>
          <a:xfrm rot="0">
            <a:off x="203392" y="3548186"/>
            <a:ext cx="4394077" cy="3648710"/>
          </a:xfrm>
          <a:prstGeom prst="rect">
            <a:avLst/>
          </a:prstGeom>
        </p:spPr>
        <p:txBody>
          <a:bodyPr anchor="t" rtlCol="false" tIns="0" lIns="0" bIns="0" rIns="0">
            <a:spAutoFit/>
          </a:bodyPr>
          <a:lstStyle/>
          <a:p>
            <a:pPr algn="l">
              <a:lnSpc>
                <a:spcPts val="3640"/>
              </a:lnSpc>
            </a:pPr>
            <a:r>
              <a:rPr lang="en-US" sz="2600">
                <a:solidFill>
                  <a:srgbClr val="000000"/>
                </a:solidFill>
                <a:latin typeface="Open Sans"/>
                <a:ea typeface="Open Sans"/>
                <a:cs typeface="Open Sans"/>
                <a:sym typeface="Open Sans"/>
              </a:rPr>
              <a:t>Fitur-fitur yang memiliki pengaruh paling tinggi dalam prediksi CLV:</a:t>
            </a:r>
          </a:p>
          <a:p>
            <a:pPr algn="l" marL="561344" indent="-280672" lvl="1">
              <a:lnSpc>
                <a:spcPts val="3640"/>
              </a:lnSpc>
              <a:buFont typeface="Arial"/>
              <a:buChar char="•"/>
            </a:pPr>
            <a:r>
              <a:rPr lang="en-US" sz="2600">
                <a:solidFill>
                  <a:srgbClr val="000000"/>
                </a:solidFill>
                <a:latin typeface="Open Sans"/>
                <a:ea typeface="Open Sans"/>
                <a:cs typeface="Open Sans"/>
                <a:sym typeface="Open Sans"/>
              </a:rPr>
              <a:t>Number of Policies</a:t>
            </a:r>
          </a:p>
          <a:p>
            <a:pPr algn="l" marL="561344" indent="-280672" lvl="1">
              <a:lnSpc>
                <a:spcPts val="3640"/>
              </a:lnSpc>
              <a:buFont typeface="Arial"/>
              <a:buChar char="•"/>
            </a:pPr>
            <a:r>
              <a:rPr lang="en-US" sz="2600">
                <a:solidFill>
                  <a:srgbClr val="000000"/>
                </a:solidFill>
                <a:latin typeface="Open Sans"/>
                <a:ea typeface="Open Sans"/>
                <a:cs typeface="Open Sans"/>
                <a:sym typeface="Open Sans"/>
              </a:rPr>
              <a:t>Monthly Premium Auto</a:t>
            </a:r>
          </a:p>
          <a:p>
            <a:pPr algn="l" marL="561344" indent="-280672" lvl="1">
              <a:lnSpc>
                <a:spcPts val="3640"/>
              </a:lnSpc>
              <a:buFont typeface="Arial"/>
              <a:buChar char="•"/>
            </a:pPr>
            <a:r>
              <a:rPr lang="en-US" sz="2600">
                <a:solidFill>
                  <a:srgbClr val="000000"/>
                </a:solidFill>
                <a:latin typeface="Open Sans"/>
                <a:ea typeface="Open Sans"/>
                <a:cs typeface="Open Sans"/>
                <a:sym typeface="Open Sans"/>
              </a:rPr>
              <a:t>Total Claim Amount</a:t>
            </a:r>
          </a:p>
          <a:p>
            <a:pPr algn="l" marL="561344" indent="-280672" lvl="1">
              <a:lnSpc>
                <a:spcPts val="3640"/>
              </a:lnSpc>
              <a:buFont typeface="Arial"/>
              <a:buChar char="•"/>
            </a:pPr>
            <a:r>
              <a:rPr lang="en-US" sz="2600">
                <a:solidFill>
                  <a:srgbClr val="000000"/>
                </a:solidFill>
                <a:latin typeface="Open Sans"/>
                <a:ea typeface="Open Sans"/>
                <a:cs typeface="Open Sans"/>
                <a:sym typeface="Open Sans"/>
              </a:rPr>
              <a:t>Income</a:t>
            </a:r>
          </a:p>
          <a:p>
            <a:pPr algn="l" marL="561344" indent="-280672" lvl="1">
              <a:lnSpc>
                <a:spcPts val="3640"/>
              </a:lnSpc>
              <a:buFont typeface="Arial"/>
              <a:buChar char="•"/>
            </a:pPr>
            <a:r>
              <a:rPr lang="en-US" sz="2600">
                <a:solidFill>
                  <a:srgbClr val="000000"/>
                </a:solidFill>
                <a:latin typeface="Open Sans"/>
                <a:ea typeface="Open Sans"/>
                <a:cs typeface="Open Sans"/>
                <a:sym typeface="Open Sans"/>
              </a:rPr>
              <a:t>Education</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2453519" y="533279"/>
            <a:ext cx="5834481" cy="8356461"/>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aphicFrame>
        <p:nvGraphicFramePr>
          <p:cNvPr name="Table 6" id="6"/>
          <p:cNvGraphicFramePr>
            <a:graphicFrameLocks noGrp="true"/>
          </p:cNvGraphicFramePr>
          <p:nvPr/>
        </p:nvGraphicFramePr>
        <p:xfrm>
          <a:off x="426896" y="277864"/>
          <a:ext cx="6126510" cy="8258175"/>
        </p:xfrm>
        <a:graphic>
          <a:graphicData uri="http://schemas.openxmlformats.org/drawingml/2006/table">
            <a:tbl>
              <a:tblPr/>
              <a:tblGrid>
                <a:gridCol w="3717205"/>
                <a:gridCol w="2409305"/>
              </a:tblGrid>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Number of Policies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Monthly Premium Auto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100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Total Claim Amount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500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Income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60000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Coverage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Basic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Renew Offer Type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Offer1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Employment Status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Employed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Education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Bachelor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575">
                <a:tc>
                  <a:txBody>
                    <a:bodyPr anchor="t" rtlCol="false"/>
                    <a:lstStyle/>
                    <a:p>
                      <a:pPr algn="l">
                        <a:lnSpc>
                          <a:spcPts val="3499"/>
                        </a:lnSpc>
                        <a:defRPr/>
                      </a:pPr>
                      <a:r>
                        <a:rPr lang="en-US" sz="2499">
                          <a:solidFill>
                            <a:srgbClr val="000000"/>
                          </a:solidFill>
                          <a:latin typeface="HK Grotesk Bold"/>
                          <a:ea typeface="HK Grotesk Bold"/>
                          <a:cs typeface="HK Grotesk Bold"/>
                          <a:sym typeface="HK Grotesk Bold"/>
                        </a:rPr>
                        <a:t>Vehicle Class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HK Grotesk"/>
                          <a:ea typeface="HK Grotesk"/>
                          <a:cs typeface="HK Grotesk"/>
                          <a:sym typeface="HK Grotesk"/>
                        </a:rPr>
                        <a:t>Two-Door Car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8961921" y="418979"/>
            <a:ext cx="8322456" cy="1052195"/>
          </a:xfrm>
          <a:prstGeom prst="rect">
            <a:avLst/>
          </a:prstGeom>
        </p:spPr>
        <p:txBody>
          <a:bodyPr anchor="t" rtlCol="false" tIns="0" lIns="0" bIns="0" rIns="0">
            <a:spAutoFit/>
          </a:bodyPr>
          <a:lstStyle/>
          <a:p>
            <a:pPr algn="l">
              <a:lnSpc>
                <a:spcPts val="8680"/>
              </a:lnSpc>
              <a:spcBef>
                <a:spcPct val="0"/>
              </a:spcBef>
            </a:pPr>
            <a:r>
              <a:rPr lang="en-US" sz="6200">
                <a:solidFill>
                  <a:srgbClr val="000000"/>
                </a:solidFill>
                <a:latin typeface="Cormorant Garamond Bold"/>
                <a:ea typeface="Cormorant Garamond Bold"/>
                <a:cs typeface="Cormorant Garamond Bold"/>
                <a:sym typeface="Cormorant Garamond Bold"/>
              </a:rPr>
              <a:t>Model Implementation</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0" id="10"/>
          <p:cNvSpPr txBox="true"/>
          <p:nvPr/>
        </p:nvSpPr>
        <p:spPr>
          <a:xfrm rot="0">
            <a:off x="7667472" y="2376170"/>
            <a:ext cx="10193281" cy="5477510"/>
          </a:xfrm>
          <a:prstGeom prst="rect">
            <a:avLst/>
          </a:prstGeom>
        </p:spPr>
        <p:txBody>
          <a:bodyPr anchor="t" rtlCol="false" tIns="0" lIns="0" bIns="0" rIns="0">
            <a:spAutoFit/>
          </a:bodyPr>
          <a:lstStyle/>
          <a:p>
            <a:pPr algn="l">
              <a:lnSpc>
                <a:spcPts val="3640"/>
              </a:lnSpc>
            </a:pPr>
            <a:r>
              <a:rPr lang="en-US" sz="2600">
                <a:solidFill>
                  <a:srgbClr val="000000"/>
                </a:solidFill>
                <a:latin typeface="Open Sans"/>
                <a:ea typeface="Open Sans"/>
                <a:cs typeface="Open Sans"/>
                <a:sym typeface="Open Sans"/>
              </a:rPr>
              <a:t>Diketahui </a:t>
            </a:r>
            <a:r>
              <a:rPr lang="en-US" sz="2600">
                <a:solidFill>
                  <a:srgbClr val="000000"/>
                </a:solidFill>
                <a:latin typeface="Open Sans Bold"/>
                <a:ea typeface="Open Sans Bold"/>
                <a:cs typeface="Open Sans Bold"/>
                <a:sym typeface="Open Sans Bold"/>
              </a:rPr>
              <a:t>Median Customer Lifetime Value pada dataset PT. Long Life Insurance Indonesia adalah $5805.42</a:t>
            </a:r>
          </a:p>
          <a:p>
            <a:pPr algn="l">
              <a:lnSpc>
                <a:spcPts val="3640"/>
              </a:lnSpc>
            </a:pPr>
          </a:p>
          <a:p>
            <a:pPr algn="l">
              <a:lnSpc>
                <a:spcPts val="3640"/>
              </a:lnSpc>
            </a:pPr>
            <a:r>
              <a:rPr lang="en-US" sz="2600">
                <a:solidFill>
                  <a:srgbClr val="000000"/>
                </a:solidFill>
                <a:latin typeface="Open Sans"/>
                <a:ea typeface="Open Sans"/>
                <a:cs typeface="Open Sans"/>
                <a:sym typeface="Open Sans"/>
              </a:rPr>
              <a:t>Hasil implementasi best model Random Forest setelah tuning pada analisa prediksi </a:t>
            </a:r>
            <a:r>
              <a:rPr lang="en-US" sz="2600">
                <a:solidFill>
                  <a:srgbClr val="000000"/>
                </a:solidFill>
                <a:latin typeface="Open Sans Bold"/>
                <a:ea typeface="Open Sans Bold"/>
                <a:cs typeface="Open Sans Bold"/>
                <a:sym typeface="Open Sans Bold"/>
              </a:rPr>
              <a:t>Customer Lifetime Value sample data baru diperoleh nilai CLV sebesar $13942.65.</a:t>
            </a:r>
          </a:p>
          <a:p>
            <a:pPr algn="l">
              <a:lnSpc>
                <a:spcPts val="3640"/>
              </a:lnSpc>
            </a:pPr>
          </a:p>
          <a:p>
            <a:pPr algn="l">
              <a:lnSpc>
                <a:spcPts val="3640"/>
              </a:lnSpc>
            </a:pPr>
            <a:r>
              <a:rPr lang="en-US" sz="2600">
                <a:solidFill>
                  <a:srgbClr val="000000"/>
                </a:solidFill>
                <a:latin typeface="Open Sans"/>
                <a:ea typeface="Open Sans"/>
                <a:cs typeface="Open Sans"/>
                <a:sym typeface="Open Sans"/>
              </a:rPr>
              <a:t>Dengan demikian, secara potensial perusahaan dapat meraih</a:t>
            </a:r>
            <a:r>
              <a:rPr lang="en-US" sz="2600">
                <a:solidFill>
                  <a:srgbClr val="000000"/>
                </a:solidFill>
                <a:latin typeface="Open Sans Bold"/>
                <a:ea typeface="Open Sans Bold"/>
                <a:cs typeface="Open Sans Bold"/>
                <a:sym typeface="Open Sans Bold"/>
              </a:rPr>
              <a:t> peningkatan profit sebesar $8.137,23 per pelanggan baru.</a:t>
            </a:r>
            <a:r>
              <a:rPr lang="en-US" sz="2600">
                <a:solidFill>
                  <a:srgbClr val="000000"/>
                </a:solidFill>
                <a:latin typeface="Open Sans"/>
                <a:ea typeface="Open Sans"/>
                <a:cs typeface="Open Sans"/>
                <a:sym typeface="Open Sans"/>
              </a:rPr>
              <a:t>Temuan ini dapat dimanfaatkan untuk mengoptimalkan strategi akuisisi pelanggan dan program loyalitas.</a:t>
            </a:r>
          </a:p>
          <a:p>
            <a:pPr algn="l">
              <a:lnSpc>
                <a:spcPts val="364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sp>
        <p:nvSpPr>
          <p:cNvPr name="TextBox 2" id="2"/>
          <p:cNvSpPr txBox="true"/>
          <p:nvPr/>
        </p:nvSpPr>
        <p:spPr>
          <a:xfrm rot="0">
            <a:off x="1813213" y="1618411"/>
            <a:ext cx="8115300" cy="7608569"/>
          </a:xfrm>
          <a:prstGeom prst="rect">
            <a:avLst/>
          </a:prstGeom>
        </p:spPr>
        <p:txBody>
          <a:bodyPr anchor="t" rtlCol="false" tIns="0" lIns="0" bIns="0" rIns="0">
            <a:spAutoFit/>
          </a:bodyPr>
          <a:lstStyle/>
          <a:p>
            <a:pPr algn="l" marL="582938" indent="-291469" lvl="1">
              <a:lnSpc>
                <a:spcPts val="3780"/>
              </a:lnSpc>
              <a:buFont typeface="Arial"/>
              <a:buChar char="•"/>
            </a:pPr>
            <a:r>
              <a:rPr lang="en-US" sz="2700">
                <a:solidFill>
                  <a:srgbClr val="F5F5EF"/>
                </a:solidFill>
                <a:latin typeface="Cormorant Garamond Bold"/>
                <a:ea typeface="Cormorant Garamond Bold"/>
                <a:cs typeface="Cormorant Garamond Bold"/>
                <a:sym typeface="Cormorant Garamond Bold"/>
              </a:rPr>
              <a:t>Analisa visualisasi SHAP menunjukkan bahwa fitur Number of Policies, Monthly Premium Auto, Income, dan Total Claim Amount memiliki pengaruh yang besar dalam memprediksi nilai customer lifetime value. Namun, keempat fitur memiliki titik-titik data ke arah negatif, yang artinya dengan case tertentu dapat menurunkan nilai CLV.</a:t>
            </a:r>
          </a:p>
          <a:p>
            <a:pPr algn="l" marL="582938" indent="-291469" lvl="1">
              <a:lnSpc>
                <a:spcPts val="3780"/>
              </a:lnSpc>
              <a:buFont typeface="Arial"/>
              <a:buChar char="•"/>
            </a:pPr>
            <a:r>
              <a:rPr lang="en-US" sz="2700">
                <a:solidFill>
                  <a:srgbClr val="F5F5EF"/>
                </a:solidFill>
                <a:latin typeface="Cormorant Garamond"/>
                <a:ea typeface="Cormorant Garamond"/>
                <a:cs typeface="Cormorant Garamond"/>
                <a:sym typeface="Cormorant Garamond"/>
              </a:rPr>
              <a:t>Analisa v</a:t>
            </a:r>
            <a:r>
              <a:rPr lang="en-US" sz="2700">
                <a:solidFill>
                  <a:srgbClr val="F5F5EF"/>
                </a:solidFill>
                <a:latin typeface="Cormorant Garamond Bold"/>
                <a:ea typeface="Cormorant Garamond Bold"/>
                <a:cs typeface="Cormorant Garamond Bold"/>
                <a:sym typeface="Cormorant Garamond Bold"/>
              </a:rPr>
              <a:t>isualisasi LIME menunjukkan bahwa model memprediksi nilai CLV pada rentang nilai $2198,95 sampai $40385,33.</a:t>
            </a:r>
          </a:p>
          <a:p>
            <a:pPr algn="l" marL="582938" indent="-291469" lvl="1">
              <a:lnSpc>
                <a:spcPts val="3780"/>
              </a:lnSpc>
              <a:buFont typeface="Arial"/>
              <a:buChar char="•"/>
            </a:pPr>
            <a:r>
              <a:rPr lang="en-US" sz="2700">
                <a:solidFill>
                  <a:srgbClr val="F5F5EF"/>
                </a:solidFill>
                <a:latin typeface="Cormorant Garamond"/>
                <a:ea typeface="Cormorant Garamond"/>
                <a:cs typeface="Cormorant Garamond"/>
                <a:sym typeface="Cormorant Garamond"/>
              </a:rPr>
              <a:t>Analisa vi</a:t>
            </a:r>
            <a:r>
              <a:rPr lang="en-US" sz="2700">
                <a:solidFill>
                  <a:srgbClr val="F5F5EF"/>
                </a:solidFill>
                <a:latin typeface="Cormorant Garamond Bold"/>
                <a:ea typeface="Cormorant Garamond Bold"/>
                <a:cs typeface="Cormorant Garamond Bold"/>
                <a:sym typeface="Cormorant Garamond Bold"/>
              </a:rPr>
              <a:t>sualisasi LIME menunjukkan bahwa fitur Number of Policies, Employment Status dengan status Retired, Education dengan status Doctor, dan Income memiliki arah bar ke kiri (negatif), yang artinya fitur-fitur ini dapat menurunkan nilai CLV.</a:t>
            </a:r>
          </a:p>
          <a:p>
            <a:pPr algn="l" marL="0" indent="0" lvl="0">
              <a:lnSpc>
                <a:spcPts val="3780"/>
              </a:lnSpc>
              <a:spcBef>
                <a:spcPct val="0"/>
              </a:spcBef>
            </a:pPr>
          </a:p>
        </p:txBody>
      </p:sp>
      <p:sp>
        <p:nvSpPr>
          <p:cNvPr name="Freeform 3" id="3"/>
          <p:cNvSpPr/>
          <p:nvPr/>
        </p:nvSpPr>
        <p:spPr>
          <a:xfrm flipH="false" flipV="false" rot="0">
            <a:off x="1028700" y="1362663"/>
            <a:ext cx="489665" cy="386390"/>
          </a:xfrm>
          <a:custGeom>
            <a:avLst/>
            <a:gdLst/>
            <a:ahLst/>
            <a:cxnLst/>
            <a:rect r="r" b="b" t="t" l="l"/>
            <a:pathLst>
              <a:path h="386390" w="489665">
                <a:moveTo>
                  <a:pt x="0" y="0"/>
                </a:moveTo>
                <a:lnTo>
                  <a:pt x="489665" y="0"/>
                </a:lnTo>
                <a:lnTo>
                  <a:pt x="489665" y="386390"/>
                </a:lnTo>
                <a:lnTo>
                  <a:pt x="0" y="38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2663"/>
            <a:ext cx="489665" cy="386390"/>
          </a:xfrm>
          <a:custGeom>
            <a:avLst/>
            <a:gdLst/>
            <a:ahLst/>
            <a:cxnLst/>
            <a:rect r="r" b="b" t="t" l="l"/>
            <a:pathLst>
              <a:path h="386390" w="489665">
                <a:moveTo>
                  <a:pt x="0" y="0"/>
                </a:moveTo>
                <a:lnTo>
                  <a:pt x="489665" y="0"/>
                </a:lnTo>
                <a:lnTo>
                  <a:pt x="489665" y="386390"/>
                </a:lnTo>
                <a:lnTo>
                  <a:pt x="0" y="38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52564" y="480249"/>
            <a:ext cx="8746732" cy="8746732"/>
            <a:chOff x="0" y="0"/>
            <a:chExt cx="5407660" cy="5407660"/>
          </a:xfrm>
        </p:grpSpPr>
        <p:sp>
          <p:nvSpPr>
            <p:cNvPr name="Freeform 6" id="6"/>
            <p:cNvSpPr/>
            <p:nvPr/>
          </p:nvSpPr>
          <p:spPr>
            <a:xfrm flipH="false" flipV="false" rot="0">
              <a:off x="0" y="0"/>
              <a:ext cx="5406390" cy="5406390"/>
            </a:xfrm>
            <a:custGeom>
              <a:avLst/>
              <a:gdLst/>
              <a:ahLst/>
              <a:cxnLst/>
              <a:rect r="r" b="b" t="t" l="l"/>
              <a:pathLst>
                <a:path h="5406390" w="5406390">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0"/>
                  </a:lnTo>
                  <a:lnTo>
                    <a:pt x="2592070" y="3404870"/>
                  </a:lnTo>
                  <a:lnTo>
                    <a:pt x="1868170" y="5274310"/>
                  </a:lnTo>
                  <a:lnTo>
                    <a:pt x="2381250" y="3336290"/>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a:ln w="12700">
              <a:solidFill>
                <a:srgbClr val="000000"/>
              </a:solidFill>
            </a:ln>
          </p:spPr>
        </p:sp>
      </p:grpSp>
      <p:sp>
        <p:nvSpPr>
          <p:cNvPr name="Freeform 7" id="7"/>
          <p:cNvSpPr/>
          <p:nvPr/>
        </p:nvSpPr>
        <p:spPr>
          <a:xfrm flipH="false" flipV="false" rot="0">
            <a:off x="10497372" y="1148867"/>
            <a:ext cx="6282730" cy="7817877"/>
          </a:xfrm>
          <a:custGeom>
            <a:avLst/>
            <a:gdLst/>
            <a:ahLst/>
            <a:cxnLst/>
            <a:rect r="r" b="b" t="t" l="l"/>
            <a:pathLst>
              <a:path h="7817877" w="6282730">
                <a:moveTo>
                  <a:pt x="0" y="0"/>
                </a:moveTo>
                <a:lnTo>
                  <a:pt x="6282730" y="0"/>
                </a:lnTo>
                <a:lnTo>
                  <a:pt x="6282730" y="7817877"/>
                </a:lnTo>
                <a:lnTo>
                  <a:pt x="0" y="7817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0" id="10"/>
          <p:cNvSpPr txBox="true"/>
          <p:nvPr/>
        </p:nvSpPr>
        <p:spPr>
          <a:xfrm rot="0">
            <a:off x="3236408" y="261772"/>
            <a:ext cx="5653832" cy="887095"/>
          </a:xfrm>
          <a:prstGeom prst="rect">
            <a:avLst/>
          </a:prstGeom>
        </p:spPr>
        <p:txBody>
          <a:bodyPr anchor="t" rtlCol="false" tIns="0" lIns="0" bIns="0" rIns="0">
            <a:spAutoFit/>
          </a:bodyPr>
          <a:lstStyle/>
          <a:p>
            <a:pPr algn="ctr">
              <a:lnSpc>
                <a:spcPts val="7279"/>
              </a:lnSpc>
            </a:pPr>
            <a:r>
              <a:rPr lang="en-US" sz="5199">
                <a:solidFill>
                  <a:srgbClr val="F5F5EF"/>
                </a:solidFill>
                <a:latin typeface="Open Sans Bold"/>
                <a:ea typeface="Open Sans Bold"/>
                <a:cs typeface="Open Sans Bold"/>
                <a:sym typeface="Open Sans Bold"/>
              </a:rPr>
              <a:t>Model Limitation</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0" y="1648205"/>
            <a:ext cx="18288000" cy="8476870"/>
            <a:chOff x="0" y="0"/>
            <a:chExt cx="13699490" cy="6350000"/>
          </a:xfrm>
        </p:grpSpPr>
        <p:sp>
          <p:nvSpPr>
            <p:cNvPr name="Freeform 3" id="3"/>
            <p:cNvSpPr/>
            <p:nvPr/>
          </p:nvSpPr>
          <p:spPr>
            <a:xfrm flipH="false" flipV="false" rot="0">
              <a:off x="0" y="0"/>
              <a:ext cx="13699491" cy="6350000"/>
            </a:xfrm>
            <a:custGeom>
              <a:avLst/>
              <a:gdLst/>
              <a:ahLst/>
              <a:cxnLst/>
              <a:rect r="r" b="b" t="t" l="l"/>
              <a:pathLst>
                <a:path h="6350000" w="13699491">
                  <a:moveTo>
                    <a:pt x="13699489" y="6350000"/>
                  </a:moveTo>
                  <a:lnTo>
                    <a:pt x="0" y="6350000"/>
                  </a:lnTo>
                  <a:lnTo>
                    <a:pt x="0" y="1899920"/>
                  </a:lnTo>
                  <a:cubicBezTo>
                    <a:pt x="0" y="1899920"/>
                    <a:pt x="2849880" y="0"/>
                    <a:pt x="6899910" y="0"/>
                  </a:cubicBezTo>
                  <a:cubicBezTo>
                    <a:pt x="11300460" y="0"/>
                    <a:pt x="13699491" y="1899920"/>
                    <a:pt x="13699491" y="1899920"/>
                  </a:cubicBezTo>
                  <a:lnTo>
                    <a:pt x="13699491" y="6350000"/>
                  </a:lnTo>
                  <a:close/>
                </a:path>
              </a:pathLst>
            </a:custGeom>
            <a:solidFill>
              <a:srgbClr val="FAFAFA">
                <a:alpha val="9804"/>
              </a:srgbClr>
            </a:solidFill>
            <a:ln w="12700">
              <a:solidFill>
                <a:srgbClr val="000000"/>
              </a:solidFill>
            </a:ln>
          </p:spPr>
        </p:sp>
      </p:grpSp>
      <p:sp>
        <p:nvSpPr>
          <p:cNvPr name="TextBox 4" id="4"/>
          <p:cNvSpPr txBox="true"/>
          <p:nvPr/>
        </p:nvSpPr>
        <p:spPr>
          <a:xfrm rot="0">
            <a:off x="1028700" y="1028700"/>
            <a:ext cx="10317313" cy="967824"/>
          </a:xfrm>
          <a:prstGeom prst="rect">
            <a:avLst/>
          </a:prstGeom>
        </p:spPr>
        <p:txBody>
          <a:bodyPr anchor="t" rtlCol="false" tIns="0" lIns="0" bIns="0" rIns="0">
            <a:spAutoFit/>
          </a:bodyPr>
          <a:lstStyle/>
          <a:p>
            <a:pPr algn="l">
              <a:lnSpc>
                <a:spcPts val="7744"/>
              </a:lnSpc>
            </a:pPr>
            <a:r>
              <a:rPr lang="en-US" sz="6400">
                <a:solidFill>
                  <a:srgbClr val="F5F5EF"/>
                </a:solidFill>
                <a:latin typeface="Cormorant Garamond Bold"/>
                <a:ea typeface="Cormorant Garamond Bold"/>
                <a:cs typeface="Cormorant Garamond Bold"/>
                <a:sym typeface="Cormorant Garamond Bold"/>
              </a:rPr>
              <a:t>Conclusion</a:t>
            </a:r>
          </a:p>
        </p:txBody>
      </p:sp>
      <p:sp>
        <p:nvSpPr>
          <p:cNvPr name="TextBox 5" id="5"/>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6" id="6"/>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grpSp>
        <p:nvGrpSpPr>
          <p:cNvPr name="Group 7" id="7"/>
          <p:cNvGrpSpPr/>
          <p:nvPr/>
        </p:nvGrpSpPr>
        <p:grpSpPr>
          <a:xfrm rot="0">
            <a:off x="1028700" y="3057417"/>
            <a:ext cx="3657592" cy="3275864"/>
            <a:chOff x="0" y="0"/>
            <a:chExt cx="4876789" cy="4367818"/>
          </a:xfrm>
        </p:grpSpPr>
        <p:grpSp>
          <p:nvGrpSpPr>
            <p:cNvPr name="Group 8" id="8"/>
            <p:cNvGrpSpPr/>
            <p:nvPr/>
          </p:nvGrpSpPr>
          <p:grpSpPr>
            <a:xfrm rot="0">
              <a:off x="0" y="0"/>
              <a:ext cx="4876789" cy="4367818"/>
              <a:chOff x="0" y="0"/>
              <a:chExt cx="753174" cy="674568"/>
            </a:xfrm>
          </p:grpSpPr>
          <p:sp>
            <p:nvSpPr>
              <p:cNvPr name="Freeform 9" id="9"/>
              <p:cNvSpPr/>
              <p:nvPr/>
            </p:nvSpPr>
            <p:spPr>
              <a:xfrm flipH="false" flipV="false" rot="0">
                <a:off x="0" y="0"/>
                <a:ext cx="753174" cy="674568"/>
              </a:xfrm>
              <a:custGeom>
                <a:avLst/>
                <a:gdLst/>
                <a:ahLst/>
                <a:cxnLst/>
                <a:rect r="r" b="b" t="t" l="l"/>
                <a:pathLst>
                  <a:path h="674568" w="753174">
                    <a:moveTo>
                      <a:pt x="628714" y="674568"/>
                    </a:moveTo>
                    <a:lnTo>
                      <a:pt x="124460" y="674568"/>
                    </a:lnTo>
                    <a:cubicBezTo>
                      <a:pt x="55880" y="674568"/>
                      <a:pt x="0" y="618688"/>
                      <a:pt x="0" y="550108"/>
                    </a:cubicBezTo>
                    <a:lnTo>
                      <a:pt x="0" y="124460"/>
                    </a:lnTo>
                    <a:cubicBezTo>
                      <a:pt x="0" y="55880"/>
                      <a:pt x="55880" y="0"/>
                      <a:pt x="124460" y="0"/>
                    </a:cubicBezTo>
                    <a:lnTo>
                      <a:pt x="628714" y="0"/>
                    </a:lnTo>
                    <a:cubicBezTo>
                      <a:pt x="697294" y="0"/>
                      <a:pt x="753174" y="55880"/>
                      <a:pt x="753174" y="124460"/>
                    </a:cubicBezTo>
                    <a:lnTo>
                      <a:pt x="753174" y="550108"/>
                    </a:lnTo>
                    <a:cubicBezTo>
                      <a:pt x="753174" y="618688"/>
                      <a:pt x="697294" y="674568"/>
                      <a:pt x="628714" y="674568"/>
                    </a:cubicBezTo>
                    <a:close/>
                  </a:path>
                </a:pathLst>
              </a:custGeom>
              <a:solidFill>
                <a:srgbClr val="FFFFFF"/>
              </a:solidFill>
            </p:spPr>
          </p:sp>
        </p:grpSp>
        <p:sp>
          <p:nvSpPr>
            <p:cNvPr name="TextBox 10" id="10"/>
            <p:cNvSpPr txBox="true"/>
            <p:nvPr/>
          </p:nvSpPr>
          <p:spPr>
            <a:xfrm rot="0">
              <a:off x="488854" y="512815"/>
              <a:ext cx="3899081" cy="722928"/>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000000"/>
                  </a:solidFill>
                  <a:latin typeface="Cormorant Garamond Semi-Bold"/>
                  <a:ea typeface="Cormorant Garamond Semi-Bold"/>
                  <a:cs typeface="Cormorant Garamond Semi-Bold"/>
                  <a:sym typeface="Cormorant Garamond Semi-Bold"/>
                </a:rPr>
                <a:t>1.</a:t>
              </a:r>
            </a:p>
          </p:txBody>
        </p:sp>
        <p:sp>
          <p:nvSpPr>
            <p:cNvPr name="TextBox 11" id="11"/>
            <p:cNvSpPr txBox="true"/>
            <p:nvPr/>
          </p:nvSpPr>
          <p:spPr>
            <a:xfrm rot="0">
              <a:off x="488846" y="1575225"/>
              <a:ext cx="3899097" cy="1967682"/>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ea typeface="HK Grotesk"/>
                  <a:cs typeface="HK Grotesk"/>
                  <a:sym typeface="HK Grotesk"/>
                </a:rPr>
                <a:t>Model terbaik yang terpilih adalah Random Forest setelah proses tuning.</a:t>
              </a:r>
            </a:p>
          </p:txBody>
        </p:sp>
      </p:grpSp>
      <p:grpSp>
        <p:nvGrpSpPr>
          <p:cNvPr name="Group 12" id="12"/>
          <p:cNvGrpSpPr/>
          <p:nvPr/>
        </p:nvGrpSpPr>
        <p:grpSpPr>
          <a:xfrm rot="0">
            <a:off x="5219703" y="3057417"/>
            <a:ext cx="3657592" cy="4034938"/>
            <a:chOff x="0" y="0"/>
            <a:chExt cx="4876789" cy="5379917"/>
          </a:xfrm>
        </p:grpSpPr>
        <p:grpSp>
          <p:nvGrpSpPr>
            <p:cNvPr name="Group 13" id="13"/>
            <p:cNvGrpSpPr/>
            <p:nvPr/>
          </p:nvGrpSpPr>
          <p:grpSpPr>
            <a:xfrm rot="0">
              <a:off x="0" y="0"/>
              <a:ext cx="4876789" cy="5379917"/>
              <a:chOff x="0" y="0"/>
              <a:chExt cx="753174" cy="830877"/>
            </a:xfrm>
          </p:grpSpPr>
          <p:sp>
            <p:nvSpPr>
              <p:cNvPr name="Freeform 14" id="14"/>
              <p:cNvSpPr/>
              <p:nvPr/>
            </p:nvSpPr>
            <p:spPr>
              <a:xfrm flipH="false" flipV="false" rot="0">
                <a:off x="0" y="0"/>
                <a:ext cx="753174" cy="830878"/>
              </a:xfrm>
              <a:custGeom>
                <a:avLst/>
                <a:gdLst/>
                <a:ahLst/>
                <a:cxnLst/>
                <a:rect r="r" b="b" t="t" l="l"/>
                <a:pathLst>
                  <a:path h="830878" w="753174">
                    <a:moveTo>
                      <a:pt x="628714" y="830877"/>
                    </a:moveTo>
                    <a:lnTo>
                      <a:pt x="124460" y="830877"/>
                    </a:lnTo>
                    <a:cubicBezTo>
                      <a:pt x="55880" y="830877"/>
                      <a:pt x="0" y="774997"/>
                      <a:pt x="0" y="706417"/>
                    </a:cubicBezTo>
                    <a:lnTo>
                      <a:pt x="0" y="124460"/>
                    </a:lnTo>
                    <a:cubicBezTo>
                      <a:pt x="0" y="55880"/>
                      <a:pt x="55880" y="0"/>
                      <a:pt x="124460" y="0"/>
                    </a:cubicBezTo>
                    <a:lnTo>
                      <a:pt x="628714" y="0"/>
                    </a:lnTo>
                    <a:cubicBezTo>
                      <a:pt x="697294" y="0"/>
                      <a:pt x="753174" y="55880"/>
                      <a:pt x="753174" y="124460"/>
                    </a:cubicBezTo>
                    <a:lnTo>
                      <a:pt x="753174" y="706417"/>
                    </a:lnTo>
                    <a:cubicBezTo>
                      <a:pt x="753174" y="774997"/>
                      <a:pt x="697294" y="830878"/>
                      <a:pt x="628714" y="830878"/>
                    </a:cubicBezTo>
                    <a:close/>
                  </a:path>
                </a:pathLst>
              </a:custGeom>
              <a:solidFill>
                <a:srgbClr val="FFFFFF"/>
              </a:solidFill>
            </p:spPr>
          </p:sp>
        </p:grpSp>
        <p:sp>
          <p:nvSpPr>
            <p:cNvPr name="TextBox 15" id="15"/>
            <p:cNvSpPr txBox="true"/>
            <p:nvPr/>
          </p:nvSpPr>
          <p:spPr>
            <a:xfrm rot="0">
              <a:off x="488854" y="512815"/>
              <a:ext cx="3899081" cy="722928"/>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000000"/>
                  </a:solidFill>
                  <a:latin typeface="Cormorant Garamond Semi-Bold"/>
                  <a:ea typeface="Cormorant Garamond Semi-Bold"/>
                  <a:cs typeface="Cormorant Garamond Semi-Bold"/>
                  <a:sym typeface="Cormorant Garamond Semi-Bold"/>
                </a:rPr>
                <a:t>2. </a:t>
              </a:r>
            </a:p>
          </p:txBody>
        </p:sp>
        <p:sp>
          <p:nvSpPr>
            <p:cNvPr name="TextBox 16" id="16"/>
            <p:cNvSpPr txBox="true"/>
            <p:nvPr/>
          </p:nvSpPr>
          <p:spPr>
            <a:xfrm rot="0">
              <a:off x="488846" y="1575225"/>
              <a:ext cx="3899097" cy="2979781"/>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ea typeface="HK Grotesk"/>
                  <a:cs typeface="HK Grotesk"/>
                  <a:sym typeface="HK Grotesk"/>
                </a:rPr>
                <a:t>Proses predict test menunjukkan bahwa model regresi bekerja cukup baik dan tidak ada overfitting yang signifikan</a:t>
              </a:r>
            </a:p>
          </p:txBody>
        </p:sp>
      </p:grpSp>
      <p:grpSp>
        <p:nvGrpSpPr>
          <p:cNvPr name="Group 17" id="17"/>
          <p:cNvGrpSpPr/>
          <p:nvPr/>
        </p:nvGrpSpPr>
        <p:grpSpPr>
          <a:xfrm rot="0">
            <a:off x="9410705" y="3057417"/>
            <a:ext cx="3657592" cy="5173549"/>
            <a:chOff x="0" y="0"/>
            <a:chExt cx="4876789" cy="6898065"/>
          </a:xfrm>
        </p:grpSpPr>
        <p:grpSp>
          <p:nvGrpSpPr>
            <p:cNvPr name="Group 18" id="18"/>
            <p:cNvGrpSpPr/>
            <p:nvPr/>
          </p:nvGrpSpPr>
          <p:grpSpPr>
            <a:xfrm rot="0">
              <a:off x="0" y="0"/>
              <a:ext cx="4876789" cy="6898065"/>
              <a:chOff x="0" y="0"/>
              <a:chExt cx="753174" cy="1065341"/>
            </a:xfrm>
          </p:grpSpPr>
          <p:sp>
            <p:nvSpPr>
              <p:cNvPr name="Freeform 19" id="19"/>
              <p:cNvSpPr/>
              <p:nvPr/>
            </p:nvSpPr>
            <p:spPr>
              <a:xfrm flipH="false" flipV="false" rot="0">
                <a:off x="0" y="0"/>
                <a:ext cx="753174" cy="1065341"/>
              </a:xfrm>
              <a:custGeom>
                <a:avLst/>
                <a:gdLst/>
                <a:ahLst/>
                <a:cxnLst/>
                <a:rect r="r" b="b" t="t" l="l"/>
                <a:pathLst>
                  <a:path h="1065341" w="753174">
                    <a:moveTo>
                      <a:pt x="628714" y="1065341"/>
                    </a:moveTo>
                    <a:lnTo>
                      <a:pt x="124460" y="1065341"/>
                    </a:lnTo>
                    <a:cubicBezTo>
                      <a:pt x="55880" y="1065341"/>
                      <a:pt x="0" y="1009461"/>
                      <a:pt x="0" y="940881"/>
                    </a:cubicBezTo>
                    <a:lnTo>
                      <a:pt x="0" y="124460"/>
                    </a:lnTo>
                    <a:cubicBezTo>
                      <a:pt x="0" y="55880"/>
                      <a:pt x="55880" y="0"/>
                      <a:pt x="124460" y="0"/>
                    </a:cubicBezTo>
                    <a:lnTo>
                      <a:pt x="628714" y="0"/>
                    </a:lnTo>
                    <a:cubicBezTo>
                      <a:pt x="697294" y="0"/>
                      <a:pt x="753174" y="55880"/>
                      <a:pt x="753174" y="124460"/>
                    </a:cubicBezTo>
                    <a:lnTo>
                      <a:pt x="753174" y="940881"/>
                    </a:lnTo>
                    <a:cubicBezTo>
                      <a:pt x="753174" y="1009461"/>
                      <a:pt x="697294" y="1065341"/>
                      <a:pt x="628714" y="1065341"/>
                    </a:cubicBezTo>
                    <a:close/>
                  </a:path>
                </a:pathLst>
              </a:custGeom>
              <a:solidFill>
                <a:srgbClr val="FFFFFF"/>
              </a:solidFill>
            </p:spPr>
          </p:sp>
        </p:grpSp>
        <p:sp>
          <p:nvSpPr>
            <p:cNvPr name="TextBox 20" id="20"/>
            <p:cNvSpPr txBox="true"/>
            <p:nvPr/>
          </p:nvSpPr>
          <p:spPr>
            <a:xfrm rot="0">
              <a:off x="488854" y="512815"/>
              <a:ext cx="3899081" cy="722928"/>
            </a:xfrm>
            <a:prstGeom prst="rect">
              <a:avLst/>
            </a:prstGeom>
          </p:spPr>
          <p:txBody>
            <a:bodyPr anchor="t" rtlCol="false" tIns="0" lIns="0" bIns="0" rIns="0">
              <a:spAutoFit/>
            </a:bodyPr>
            <a:lstStyle/>
            <a:p>
              <a:pPr algn="ctr" marL="0" indent="0" lvl="0">
                <a:lnSpc>
                  <a:spcPts val="4319"/>
                </a:lnSpc>
                <a:spcBef>
                  <a:spcPct val="0"/>
                </a:spcBef>
              </a:pPr>
              <a:r>
                <a:rPr lang="en-US" sz="3599">
                  <a:solidFill>
                    <a:srgbClr val="000000"/>
                  </a:solidFill>
                  <a:latin typeface="Cormorant Garamond Bold"/>
                  <a:ea typeface="Cormorant Garamond Bold"/>
                  <a:cs typeface="Cormorant Garamond Bold"/>
                  <a:sym typeface="Cormorant Garamond Bold"/>
                </a:rPr>
                <a:t>3.</a:t>
              </a:r>
            </a:p>
          </p:txBody>
        </p:sp>
        <p:sp>
          <p:nvSpPr>
            <p:cNvPr name="TextBox 21" id="21"/>
            <p:cNvSpPr txBox="true"/>
            <p:nvPr/>
          </p:nvSpPr>
          <p:spPr>
            <a:xfrm rot="0">
              <a:off x="488846" y="1575225"/>
              <a:ext cx="3899097" cy="4497929"/>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ea typeface="HK Grotesk"/>
                  <a:cs typeface="HK Grotesk"/>
                  <a:sym typeface="HK Grotesk"/>
                </a:rPr>
                <a:t>Pada features comparison, fitur Number of Policies, Monthly Premium Auto, Total Claim Amount, Income, dan Education adalah fitur-fitur yang paling berpengaruh dalam memprediksi CLV</a:t>
              </a:r>
            </a:p>
          </p:txBody>
        </p:sp>
      </p:grpSp>
      <p:grpSp>
        <p:nvGrpSpPr>
          <p:cNvPr name="Group 22" id="22"/>
          <p:cNvGrpSpPr/>
          <p:nvPr/>
        </p:nvGrpSpPr>
        <p:grpSpPr>
          <a:xfrm rot="0">
            <a:off x="13601708" y="3057417"/>
            <a:ext cx="3657592" cy="5553086"/>
            <a:chOff x="0" y="0"/>
            <a:chExt cx="4876789" cy="7404114"/>
          </a:xfrm>
        </p:grpSpPr>
        <p:grpSp>
          <p:nvGrpSpPr>
            <p:cNvPr name="Group 23" id="23"/>
            <p:cNvGrpSpPr/>
            <p:nvPr/>
          </p:nvGrpSpPr>
          <p:grpSpPr>
            <a:xfrm rot="0">
              <a:off x="0" y="0"/>
              <a:ext cx="4876789" cy="7404114"/>
              <a:chOff x="0" y="0"/>
              <a:chExt cx="753174" cy="1143496"/>
            </a:xfrm>
          </p:grpSpPr>
          <p:sp>
            <p:nvSpPr>
              <p:cNvPr name="Freeform 24" id="24"/>
              <p:cNvSpPr/>
              <p:nvPr/>
            </p:nvSpPr>
            <p:spPr>
              <a:xfrm flipH="false" flipV="false" rot="0">
                <a:off x="0" y="0"/>
                <a:ext cx="753174" cy="1143496"/>
              </a:xfrm>
              <a:custGeom>
                <a:avLst/>
                <a:gdLst/>
                <a:ahLst/>
                <a:cxnLst/>
                <a:rect r="r" b="b" t="t" l="l"/>
                <a:pathLst>
                  <a:path h="1143496" w="753174">
                    <a:moveTo>
                      <a:pt x="628714" y="1143496"/>
                    </a:moveTo>
                    <a:lnTo>
                      <a:pt x="124460" y="1143496"/>
                    </a:lnTo>
                    <a:cubicBezTo>
                      <a:pt x="55880" y="1143496"/>
                      <a:pt x="0" y="1087616"/>
                      <a:pt x="0" y="1019035"/>
                    </a:cubicBezTo>
                    <a:lnTo>
                      <a:pt x="0" y="124460"/>
                    </a:lnTo>
                    <a:cubicBezTo>
                      <a:pt x="0" y="55880"/>
                      <a:pt x="55880" y="0"/>
                      <a:pt x="124460" y="0"/>
                    </a:cubicBezTo>
                    <a:lnTo>
                      <a:pt x="628714" y="0"/>
                    </a:lnTo>
                    <a:cubicBezTo>
                      <a:pt x="697294" y="0"/>
                      <a:pt x="753174" y="55880"/>
                      <a:pt x="753174" y="124460"/>
                    </a:cubicBezTo>
                    <a:lnTo>
                      <a:pt x="753174" y="1019036"/>
                    </a:lnTo>
                    <a:cubicBezTo>
                      <a:pt x="753174" y="1087616"/>
                      <a:pt x="697294" y="1143496"/>
                      <a:pt x="628714" y="1143496"/>
                    </a:cubicBezTo>
                    <a:close/>
                  </a:path>
                </a:pathLst>
              </a:custGeom>
              <a:solidFill>
                <a:srgbClr val="FFFFFF"/>
              </a:solidFill>
            </p:spPr>
          </p:sp>
        </p:grpSp>
        <p:sp>
          <p:nvSpPr>
            <p:cNvPr name="TextBox 25" id="25"/>
            <p:cNvSpPr txBox="true"/>
            <p:nvPr/>
          </p:nvSpPr>
          <p:spPr>
            <a:xfrm rot="0">
              <a:off x="488854" y="512815"/>
              <a:ext cx="3899081" cy="722928"/>
            </a:xfrm>
            <a:prstGeom prst="rect">
              <a:avLst/>
            </a:prstGeom>
          </p:spPr>
          <p:txBody>
            <a:bodyPr anchor="t" rtlCol="false" tIns="0" lIns="0" bIns="0" rIns="0">
              <a:spAutoFit/>
            </a:bodyPr>
            <a:lstStyle/>
            <a:p>
              <a:pPr algn="ctr" marL="0" indent="0" lvl="0">
                <a:lnSpc>
                  <a:spcPts val="4319"/>
                </a:lnSpc>
                <a:spcBef>
                  <a:spcPct val="0"/>
                </a:spcBef>
              </a:pPr>
              <a:r>
                <a:rPr lang="en-US" sz="3599">
                  <a:solidFill>
                    <a:srgbClr val="000000"/>
                  </a:solidFill>
                  <a:latin typeface="Cormorant Garamond Bold"/>
                  <a:ea typeface="Cormorant Garamond Bold"/>
                  <a:cs typeface="Cormorant Garamond Bold"/>
                  <a:sym typeface="Cormorant Garamond Bold"/>
                </a:rPr>
                <a:t>4.</a:t>
              </a:r>
            </a:p>
          </p:txBody>
        </p:sp>
        <p:sp>
          <p:nvSpPr>
            <p:cNvPr name="TextBox 26" id="26"/>
            <p:cNvSpPr txBox="true"/>
            <p:nvPr/>
          </p:nvSpPr>
          <p:spPr>
            <a:xfrm rot="0">
              <a:off x="488846" y="1575225"/>
              <a:ext cx="3899097" cy="5003978"/>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ea typeface="HK Grotesk"/>
                  <a:cs typeface="HK Grotesk"/>
                  <a:sym typeface="HK Grotesk"/>
                </a:rPr>
                <a:t>Berdasarkan limitasi model pada visualisasi SHAP dan LIME, masih ada potensi perbaikan pada model regresi ini dengan melakukan pemilihan model ulang, pra-premrosesandata, feature engineering, atau tuning hyperparameter.</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7698311" y="0"/>
            <a:ext cx="10785179" cy="15447120"/>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4433570" y="0"/>
                  </a:moveTo>
                  <a:lnTo>
                    <a:pt x="4433570" y="6350000"/>
                  </a:lnTo>
                  <a:lnTo>
                    <a:pt x="0" y="6350000"/>
                  </a:lnTo>
                  <a:lnTo>
                    <a:pt x="0" y="4433570"/>
                  </a:lnTo>
                  <a:cubicBezTo>
                    <a:pt x="0" y="1985010"/>
                    <a:pt x="1985010" y="0"/>
                    <a:pt x="4433570" y="0"/>
                  </a:cubicBezTo>
                  <a:close/>
                </a:path>
              </a:pathLst>
            </a:custGeom>
            <a:solidFill>
              <a:srgbClr val="FAFAFA">
                <a:alpha val="9804"/>
              </a:srgbClr>
            </a:solidFill>
            <a:ln w="12700">
              <a:solidFill>
                <a:srgbClr val="000000"/>
              </a:solidFill>
            </a:ln>
          </p:spPr>
        </p:sp>
      </p:grpSp>
      <p:grpSp>
        <p:nvGrpSpPr>
          <p:cNvPr name="Group 4" id="4"/>
          <p:cNvGrpSpPr/>
          <p:nvPr/>
        </p:nvGrpSpPr>
        <p:grpSpPr>
          <a:xfrm rot="0">
            <a:off x="7966580" y="757327"/>
            <a:ext cx="9292720" cy="2424174"/>
            <a:chOff x="0" y="0"/>
            <a:chExt cx="2531548" cy="660400"/>
          </a:xfrm>
        </p:grpSpPr>
        <p:sp>
          <p:nvSpPr>
            <p:cNvPr name="Freeform 5" id="5"/>
            <p:cNvSpPr/>
            <p:nvPr/>
          </p:nvSpPr>
          <p:spPr>
            <a:xfrm flipH="false" flipV="false" rot="0">
              <a:off x="0" y="0"/>
              <a:ext cx="2531548" cy="660400"/>
            </a:xfrm>
            <a:custGeom>
              <a:avLst/>
              <a:gdLst/>
              <a:ahLst/>
              <a:cxnLst/>
              <a:rect r="r" b="b" t="t" l="l"/>
              <a:pathLst>
                <a:path h="660400" w="2531548">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name="Group 6" id="6"/>
          <p:cNvGrpSpPr/>
          <p:nvPr/>
        </p:nvGrpSpPr>
        <p:grpSpPr>
          <a:xfrm rot="0">
            <a:off x="4497640" y="3537211"/>
            <a:ext cx="9292720" cy="2424174"/>
            <a:chOff x="0" y="0"/>
            <a:chExt cx="2531548" cy="660400"/>
          </a:xfrm>
        </p:grpSpPr>
        <p:sp>
          <p:nvSpPr>
            <p:cNvPr name="Freeform 7" id="7"/>
            <p:cNvSpPr/>
            <p:nvPr/>
          </p:nvSpPr>
          <p:spPr>
            <a:xfrm flipH="false" flipV="false" rot="0">
              <a:off x="0" y="0"/>
              <a:ext cx="2531548" cy="660400"/>
            </a:xfrm>
            <a:custGeom>
              <a:avLst/>
              <a:gdLst/>
              <a:ahLst/>
              <a:cxnLst/>
              <a:rect r="r" b="b" t="t" l="l"/>
              <a:pathLst>
                <a:path h="660400" w="2531548">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name="Group 8" id="8"/>
          <p:cNvGrpSpPr/>
          <p:nvPr/>
        </p:nvGrpSpPr>
        <p:grpSpPr>
          <a:xfrm rot="0">
            <a:off x="1028700" y="6318782"/>
            <a:ext cx="9209198" cy="2424174"/>
            <a:chOff x="0" y="0"/>
            <a:chExt cx="2508794" cy="660400"/>
          </a:xfrm>
        </p:grpSpPr>
        <p:sp>
          <p:nvSpPr>
            <p:cNvPr name="Freeform 9" id="9"/>
            <p:cNvSpPr/>
            <p:nvPr/>
          </p:nvSpPr>
          <p:spPr>
            <a:xfrm flipH="false" flipV="false" rot="0">
              <a:off x="0" y="0"/>
              <a:ext cx="2508795" cy="660400"/>
            </a:xfrm>
            <a:custGeom>
              <a:avLst/>
              <a:gdLst/>
              <a:ahLst/>
              <a:cxnLst/>
              <a:rect r="r" b="b" t="t" l="l"/>
              <a:pathLst>
                <a:path h="660400" w="2508795">
                  <a:moveTo>
                    <a:pt x="2384334" y="660400"/>
                  </a:moveTo>
                  <a:lnTo>
                    <a:pt x="124460" y="660400"/>
                  </a:lnTo>
                  <a:cubicBezTo>
                    <a:pt x="55880" y="660400"/>
                    <a:pt x="0" y="604520"/>
                    <a:pt x="0" y="535940"/>
                  </a:cubicBezTo>
                  <a:lnTo>
                    <a:pt x="0" y="124460"/>
                  </a:lnTo>
                  <a:cubicBezTo>
                    <a:pt x="0" y="55880"/>
                    <a:pt x="55880" y="0"/>
                    <a:pt x="124460" y="0"/>
                  </a:cubicBezTo>
                  <a:lnTo>
                    <a:pt x="2384335" y="0"/>
                  </a:lnTo>
                  <a:cubicBezTo>
                    <a:pt x="2452914" y="0"/>
                    <a:pt x="2508795" y="55880"/>
                    <a:pt x="2508795" y="124460"/>
                  </a:cubicBezTo>
                  <a:lnTo>
                    <a:pt x="2508795" y="535940"/>
                  </a:lnTo>
                  <a:cubicBezTo>
                    <a:pt x="2508795" y="604520"/>
                    <a:pt x="2452914" y="660400"/>
                    <a:pt x="2384335" y="660400"/>
                  </a:cubicBezTo>
                  <a:close/>
                </a:path>
              </a:pathLst>
            </a:custGeom>
            <a:solidFill>
              <a:srgbClr val="FFFFFF"/>
            </a:solidFill>
          </p:spPr>
        </p:sp>
      </p:grpSp>
      <p:grpSp>
        <p:nvGrpSpPr>
          <p:cNvPr name="Group 10" id="10"/>
          <p:cNvGrpSpPr/>
          <p:nvPr/>
        </p:nvGrpSpPr>
        <p:grpSpPr>
          <a:xfrm rot="0">
            <a:off x="1081832" y="6521005"/>
            <a:ext cx="2023376" cy="2019728"/>
            <a:chOff x="0" y="0"/>
            <a:chExt cx="2697835" cy="2692970"/>
          </a:xfrm>
        </p:grpSpPr>
        <p:grpSp>
          <p:nvGrpSpPr>
            <p:cNvPr name="Group 11" id="11"/>
            <p:cNvGrpSpPr/>
            <p:nvPr/>
          </p:nvGrpSpPr>
          <p:grpSpPr>
            <a:xfrm rot="0">
              <a:off x="0" y="0"/>
              <a:ext cx="2697835" cy="2692970"/>
              <a:chOff x="0" y="0"/>
              <a:chExt cx="6338570" cy="6327140"/>
            </a:xfrm>
          </p:grpSpPr>
          <p:sp>
            <p:nvSpPr>
              <p:cNvPr name="Freeform 12" id="12"/>
              <p:cNvSpPr/>
              <p:nvPr/>
            </p:nvSpPr>
            <p:spPr>
              <a:xfrm flipH="false" flipV="false" rot="0">
                <a:off x="0" y="0"/>
                <a:ext cx="6339840" cy="6325870"/>
              </a:xfrm>
              <a:custGeom>
                <a:avLst/>
                <a:gdLst/>
                <a:ahLst/>
                <a:cxnLst/>
                <a:rect r="r" b="b" t="t" l="l"/>
                <a:pathLst>
                  <a:path h="6325870" w="633984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0" y="5105400"/>
                    </a:lnTo>
                    <a:lnTo>
                      <a:pt x="994410" y="5466080"/>
                    </a:lnTo>
                    <a:lnTo>
                      <a:pt x="1306830" y="4691380"/>
                    </a:lnTo>
                    <a:lnTo>
                      <a:pt x="487680" y="4852670"/>
                    </a:lnTo>
                    <a:lnTo>
                      <a:pt x="982980" y="4179570"/>
                    </a:lnTo>
                    <a:lnTo>
                      <a:pt x="148590" y="4132580"/>
                    </a:lnTo>
                    <a:lnTo>
                      <a:pt x="795020"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sp>
          <p:nvSpPr>
            <p:cNvPr name="Freeform 13" id="13"/>
            <p:cNvSpPr/>
            <p:nvPr/>
          </p:nvSpPr>
          <p:spPr>
            <a:xfrm flipH="false" flipV="false" rot="0">
              <a:off x="744134" y="773526"/>
              <a:ext cx="1336567" cy="1171319"/>
            </a:xfrm>
            <a:custGeom>
              <a:avLst/>
              <a:gdLst/>
              <a:ahLst/>
              <a:cxnLst/>
              <a:rect r="r" b="b" t="t" l="l"/>
              <a:pathLst>
                <a:path h="1171319" w="1336567">
                  <a:moveTo>
                    <a:pt x="0" y="0"/>
                  </a:moveTo>
                  <a:lnTo>
                    <a:pt x="1336567" y="0"/>
                  </a:lnTo>
                  <a:lnTo>
                    <a:pt x="1336567" y="1171319"/>
                  </a:lnTo>
                  <a:lnTo>
                    <a:pt x="0" y="1171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4" id="14"/>
          <p:cNvGrpSpPr/>
          <p:nvPr/>
        </p:nvGrpSpPr>
        <p:grpSpPr>
          <a:xfrm rot="0">
            <a:off x="4621611" y="3739434"/>
            <a:ext cx="2023376" cy="2019728"/>
            <a:chOff x="0" y="0"/>
            <a:chExt cx="2697835" cy="2692970"/>
          </a:xfrm>
        </p:grpSpPr>
        <p:grpSp>
          <p:nvGrpSpPr>
            <p:cNvPr name="Group 15" id="15"/>
            <p:cNvGrpSpPr/>
            <p:nvPr/>
          </p:nvGrpSpPr>
          <p:grpSpPr>
            <a:xfrm rot="0">
              <a:off x="0" y="0"/>
              <a:ext cx="2697835" cy="2692970"/>
              <a:chOff x="0" y="0"/>
              <a:chExt cx="6338570" cy="6327140"/>
            </a:xfrm>
          </p:grpSpPr>
          <p:sp>
            <p:nvSpPr>
              <p:cNvPr name="Freeform 16" id="16"/>
              <p:cNvSpPr/>
              <p:nvPr/>
            </p:nvSpPr>
            <p:spPr>
              <a:xfrm flipH="false" flipV="false" rot="0">
                <a:off x="0" y="0"/>
                <a:ext cx="6339840" cy="6325870"/>
              </a:xfrm>
              <a:custGeom>
                <a:avLst/>
                <a:gdLst/>
                <a:ahLst/>
                <a:cxnLst/>
                <a:rect r="r" b="b" t="t" l="l"/>
                <a:pathLst>
                  <a:path h="6325870" w="633984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0" y="5105400"/>
                    </a:lnTo>
                    <a:lnTo>
                      <a:pt x="994410" y="5466080"/>
                    </a:lnTo>
                    <a:lnTo>
                      <a:pt x="1306830" y="4691380"/>
                    </a:lnTo>
                    <a:lnTo>
                      <a:pt x="487680" y="4852670"/>
                    </a:lnTo>
                    <a:lnTo>
                      <a:pt x="982980" y="4179570"/>
                    </a:lnTo>
                    <a:lnTo>
                      <a:pt x="148590" y="4132580"/>
                    </a:lnTo>
                    <a:lnTo>
                      <a:pt x="795020"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sp>
          <p:nvSpPr>
            <p:cNvPr name="Freeform 17" id="17"/>
            <p:cNvSpPr/>
            <p:nvPr/>
          </p:nvSpPr>
          <p:spPr>
            <a:xfrm flipH="false" flipV="false" rot="0">
              <a:off x="680634" y="798493"/>
              <a:ext cx="1336567" cy="1095985"/>
            </a:xfrm>
            <a:custGeom>
              <a:avLst/>
              <a:gdLst/>
              <a:ahLst/>
              <a:cxnLst/>
              <a:rect r="r" b="b" t="t" l="l"/>
              <a:pathLst>
                <a:path h="1095985" w="1336567">
                  <a:moveTo>
                    <a:pt x="0" y="0"/>
                  </a:moveTo>
                  <a:lnTo>
                    <a:pt x="1336567" y="0"/>
                  </a:lnTo>
                  <a:lnTo>
                    <a:pt x="1336567" y="1095985"/>
                  </a:lnTo>
                  <a:lnTo>
                    <a:pt x="0" y="1095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8" id="18"/>
          <p:cNvSpPr txBox="true"/>
          <p:nvPr/>
        </p:nvSpPr>
        <p:spPr>
          <a:xfrm rot="0">
            <a:off x="1028700" y="1028700"/>
            <a:ext cx="4769760" cy="783971"/>
          </a:xfrm>
          <a:prstGeom prst="rect">
            <a:avLst/>
          </a:prstGeom>
        </p:spPr>
        <p:txBody>
          <a:bodyPr anchor="t" rtlCol="false" tIns="0" lIns="0" bIns="0" rIns="0">
            <a:spAutoFit/>
          </a:bodyPr>
          <a:lstStyle/>
          <a:p>
            <a:pPr algn="l">
              <a:lnSpc>
                <a:spcPts val="6292"/>
              </a:lnSpc>
            </a:pPr>
            <a:r>
              <a:rPr lang="en-US" sz="5200">
                <a:solidFill>
                  <a:srgbClr val="F5F5EF"/>
                </a:solidFill>
                <a:latin typeface="Cormorant Garamond Bold"/>
                <a:ea typeface="Cormorant Garamond Bold"/>
                <a:cs typeface="Cormorant Garamond Bold"/>
                <a:sym typeface="Cormorant Garamond Bold"/>
              </a:rPr>
              <a:t>Recommendation</a:t>
            </a:r>
          </a:p>
        </p:txBody>
      </p:sp>
      <p:grpSp>
        <p:nvGrpSpPr>
          <p:cNvPr name="Group 19" id="19"/>
          <p:cNvGrpSpPr/>
          <p:nvPr/>
        </p:nvGrpSpPr>
        <p:grpSpPr>
          <a:xfrm rot="0">
            <a:off x="10237898" y="1180214"/>
            <a:ext cx="6320813" cy="1266353"/>
            <a:chOff x="0" y="0"/>
            <a:chExt cx="8427751" cy="1688471"/>
          </a:xfrm>
        </p:grpSpPr>
        <p:sp>
          <p:nvSpPr>
            <p:cNvPr name="TextBox 20" id="20"/>
            <p:cNvSpPr txBox="true"/>
            <p:nvPr/>
          </p:nvSpPr>
          <p:spPr>
            <a:xfrm rot="0">
              <a:off x="0" y="0"/>
              <a:ext cx="8001479" cy="578342"/>
            </a:xfrm>
            <a:prstGeom prst="rect">
              <a:avLst/>
            </a:prstGeom>
          </p:spPr>
          <p:txBody>
            <a:bodyPr anchor="t" rtlCol="false" tIns="0" lIns="0" bIns="0" rIns="0">
              <a:spAutoFit/>
            </a:bodyPr>
            <a:lstStyle/>
            <a:p>
              <a:pPr algn="l" marL="690880" indent="-345440" lvl="1">
                <a:lnSpc>
                  <a:spcPts val="3839"/>
                </a:lnSpc>
                <a:spcBef>
                  <a:spcPct val="0"/>
                </a:spcBef>
                <a:buAutoNum type="arabicPeriod" startAt="1"/>
              </a:pPr>
              <a:r>
                <a:rPr lang="en-US" sz="3199">
                  <a:solidFill>
                    <a:srgbClr val="000000"/>
                  </a:solidFill>
                  <a:latin typeface="Cormorant Garamond Semi-Bold"/>
                  <a:ea typeface="Cormorant Garamond Semi-Bold"/>
                  <a:cs typeface="Cormorant Garamond Semi-Bold"/>
                  <a:sym typeface="Cormorant Garamond Semi-Bold"/>
                </a:rPr>
                <a:t>Peningkatan Model</a:t>
              </a:r>
            </a:p>
          </p:txBody>
        </p:sp>
        <p:sp>
          <p:nvSpPr>
            <p:cNvPr name="TextBox 21" id="21"/>
            <p:cNvSpPr txBox="true"/>
            <p:nvPr/>
          </p:nvSpPr>
          <p:spPr>
            <a:xfrm rot="0">
              <a:off x="0" y="743047"/>
              <a:ext cx="8427751" cy="945424"/>
            </a:xfrm>
            <a:prstGeom prst="rect">
              <a:avLst/>
            </a:prstGeom>
          </p:spPr>
          <p:txBody>
            <a:bodyPr anchor="t" rtlCol="false" tIns="0" lIns="0" bIns="0" rIns="0">
              <a:spAutoFit/>
            </a:bodyPr>
            <a:lstStyle/>
            <a:p>
              <a:pPr algn="l" marL="0" indent="0" lvl="0">
                <a:lnSpc>
                  <a:spcPts val="3060"/>
                </a:lnSpc>
                <a:spcBef>
                  <a:spcPct val="0"/>
                </a:spcBef>
              </a:pPr>
              <a:r>
                <a:rPr lang="en-US" sz="1800">
                  <a:solidFill>
                    <a:srgbClr val="000000">
                      <a:alpha val="80000"/>
                    </a:srgbClr>
                  </a:solidFill>
                  <a:latin typeface="HK Grotesk"/>
                  <a:ea typeface="HK Grotesk"/>
                  <a:cs typeface="HK Grotesk"/>
                  <a:sym typeface="HK Grotesk"/>
                </a:rPr>
                <a:t>Dengan melakukan  eksplorasi model lain,feature engineering lanjutan, dan hyper parameter tuning lebih lanjut.</a:t>
              </a:r>
            </a:p>
          </p:txBody>
        </p:sp>
      </p:grpSp>
      <p:grpSp>
        <p:nvGrpSpPr>
          <p:cNvPr name="Group 22" id="22"/>
          <p:cNvGrpSpPr/>
          <p:nvPr/>
        </p:nvGrpSpPr>
        <p:grpSpPr>
          <a:xfrm rot="0">
            <a:off x="6770087" y="3967017"/>
            <a:ext cx="6320813" cy="1700110"/>
            <a:chOff x="0" y="0"/>
            <a:chExt cx="8427751" cy="2266813"/>
          </a:xfrm>
        </p:grpSpPr>
        <p:sp>
          <p:nvSpPr>
            <p:cNvPr name="TextBox 23" id="23"/>
            <p:cNvSpPr txBox="true"/>
            <p:nvPr/>
          </p:nvSpPr>
          <p:spPr>
            <a:xfrm rot="0">
              <a:off x="0" y="0"/>
              <a:ext cx="8001479" cy="1156684"/>
            </a:xfrm>
            <a:prstGeom prst="rect">
              <a:avLst/>
            </a:prstGeom>
          </p:spPr>
          <p:txBody>
            <a:bodyPr anchor="t" rtlCol="false" tIns="0" lIns="0" bIns="0" rIns="0">
              <a:spAutoFit/>
            </a:bodyPr>
            <a:lstStyle/>
            <a:p>
              <a:pPr algn="l" marL="0" indent="0" lvl="0">
                <a:lnSpc>
                  <a:spcPts val="3839"/>
                </a:lnSpc>
                <a:spcBef>
                  <a:spcPct val="0"/>
                </a:spcBef>
              </a:pPr>
              <a:r>
                <a:rPr lang="en-US" sz="3199">
                  <a:solidFill>
                    <a:srgbClr val="000000"/>
                  </a:solidFill>
                  <a:latin typeface="Cormorant Garamond Semi-Bold"/>
                  <a:ea typeface="Cormorant Garamond Semi-Bold"/>
                  <a:cs typeface="Cormorant Garamond Semi-Bold"/>
                  <a:sym typeface="Cormorant Garamond Semi-Bold"/>
                </a:rPr>
                <a:t>2. Pengumpulan data, Implementasi, dan Pemantauan.</a:t>
              </a:r>
            </a:p>
          </p:txBody>
        </p:sp>
        <p:sp>
          <p:nvSpPr>
            <p:cNvPr name="TextBox 24" id="24"/>
            <p:cNvSpPr txBox="true"/>
            <p:nvPr/>
          </p:nvSpPr>
          <p:spPr>
            <a:xfrm rot="0">
              <a:off x="0" y="1321389"/>
              <a:ext cx="8427751" cy="945424"/>
            </a:xfrm>
            <a:prstGeom prst="rect">
              <a:avLst/>
            </a:prstGeom>
          </p:spPr>
          <p:txBody>
            <a:bodyPr anchor="t" rtlCol="false" tIns="0" lIns="0" bIns="0" rIns="0">
              <a:spAutoFit/>
            </a:bodyPr>
            <a:lstStyle/>
            <a:p>
              <a:pPr algn="l" marL="0" indent="0" lvl="0">
                <a:lnSpc>
                  <a:spcPts val="3060"/>
                </a:lnSpc>
                <a:spcBef>
                  <a:spcPct val="0"/>
                </a:spcBef>
              </a:pPr>
              <a:r>
                <a:rPr lang="en-US" sz="1800">
                  <a:solidFill>
                    <a:srgbClr val="000000">
                      <a:alpha val="80000"/>
                    </a:srgbClr>
                  </a:solidFill>
                  <a:latin typeface="HK Grotesk"/>
                  <a:ea typeface="HK Grotesk"/>
                  <a:cs typeface="HK Grotesk"/>
                  <a:sym typeface="HK Grotesk"/>
                </a:rPr>
                <a:t>Mengumpulkan data pelanggan yang lebih lengkap, integrasi sistem dengan CRM, dan pemantauan kinerja model.</a:t>
              </a:r>
            </a:p>
          </p:txBody>
        </p:sp>
      </p:grpSp>
      <p:grpSp>
        <p:nvGrpSpPr>
          <p:cNvPr name="Group 25" id="25"/>
          <p:cNvGrpSpPr/>
          <p:nvPr/>
        </p:nvGrpSpPr>
        <p:grpSpPr>
          <a:xfrm rot="0">
            <a:off x="3330270" y="6734472"/>
            <a:ext cx="5732819" cy="1187094"/>
            <a:chOff x="0" y="0"/>
            <a:chExt cx="7643759" cy="1582791"/>
          </a:xfrm>
        </p:grpSpPr>
        <p:sp>
          <p:nvSpPr>
            <p:cNvPr name="TextBox 26" id="26"/>
            <p:cNvSpPr txBox="true"/>
            <p:nvPr/>
          </p:nvSpPr>
          <p:spPr>
            <a:xfrm rot="0">
              <a:off x="0" y="0"/>
              <a:ext cx="7257141" cy="590109"/>
            </a:xfrm>
            <a:prstGeom prst="rect">
              <a:avLst/>
            </a:prstGeom>
          </p:spPr>
          <p:txBody>
            <a:bodyPr anchor="t" rtlCol="false" tIns="0" lIns="0" bIns="0" rIns="0">
              <a:spAutoFit/>
            </a:bodyPr>
            <a:lstStyle/>
            <a:p>
              <a:pPr algn="l" marL="0" indent="0" lvl="0">
                <a:lnSpc>
                  <a:spcPts val="3839"/>
                </a:lnSpc>
                <a:spcBef>
                  <a:spcPct val="0"/>
                </a:spcBef>
              </a:pPr>
              <a:r>
                <a:rPr lang="en-US" sz="3199">
                  <a:solidFill>
                    <a:srgbClr val="000000"/>
                  </a:solidFill>
                  <a:latin typeface="Cormorant Garamond Semi-Bold"/>
                  <a:ea typeface="Cormorant Garamond Semi-Bold"/>
                  <a:cs typeface="Cormorant Garamond Semi-Bold"/>
                  <a:sym typeface="Cormorant Garamond Semi-Bold"/>
                </a:rPr>
                <a:t>3. Strategi Bisnis</a:t>
              </a:r>
            </a:p>
          </p:txBody>
        </p:sp>
        <p:sp>
          <p:nvSpPr>
            <p:cNvPr name="TextBox 27" id="27"/>
            <p:cNvSpPr txBox="true"/>
            <p:nvPr/>
          </p:nvSpPr>
          <p:spPr>
            <a:xfrm rot="0">
              <a:off x="0" y="731518"/>
              <a:ext cx="7643759" cy="851273"/>
            </a:xfrm>
            <a:prstGeom prst="rect">
              <a:avLst/>
            </a:prstGeom>
          </p:spPr>
          <p:txBody>
            <a:bodyPr anchor="t" rtlCol="false" tIns="0" lIns="0" bIns="0" rIns="0">
              <a:spAutoFit/>
            </a:bodyPr>
            <a:lstStyle/>
            <a:p>
              <a:pPr algn="l" marL="0" indent="0" lvl="0">
                <a:lnSpc>
                  <a:spcPts val="3060"/>
                </a:lnSpc>
              </a:pPr>
              <a:r>
                <a:rPr lang="en-US" sz="1800">
                  <a:solidFill>
                    <a:srgbClr val="000000">
                      <a:alpha val="80000"/>
                    </a:srgbClr>
                  </a:solidFill>
                  <a:latin typeface="HK Grotesk"/>
                  <a:ea typeface="HK Grotesk"/>
                  <a:cs typeface="HK Grotesk"/>
                  <a:sym typeface="HK Grotesk"/>
                </a:rPr>
                <a:t>Lakukan segmentasi pelanggan, personalisasi penawaran, dan juga program loyalitas.</a:t>
              </a:r>
            </a:p>
          </p:txBody>
        </p:sp>
      </p:grpSp>
      <p:sp>
        <p:nvSpPr>
          <p:cNvPr name="TextBox 28" id="2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29" id="2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grpSp>
        <p:nvGrpSpPr>
          <p:cNvPr name="Group 30" id="30"/>
          <p:cNvGrpSpPr/>
          <p:nvPr/>
        </p:nvGrpSpPr>
        <p:grpSpPr>
          <a:xfrm rot="0">
            <a:off x="8119272" y="959551"/>
            <a:ext cx="2023376" cy="2019728"/>
            <a:chOff x="0" y="0"/>
            <a:chExt cx="2697835" cy="2692970"/>
          </a:xfrm>
        </p:grpSpPr>
        <p:grpSp>
          <p:nvGrpSpPr>
            <p:cNvPr name="Group 31" id="31"/>
            <p:cNvGrpSpPr/>
            <p:nvPr/>
          </p:nvGrpSpPr>
          <p:grpSpPr>
            <a:xfrm rot="0">
              <a:off x="0" y="0"/>
              <a:ext cx="2697835" cy="2692970"/>
              <a:chOff x="0" y="0"/>
              <a:chExt cx="6338570" cy="6327140"/>
            </a:xfrm>
          </p:grpSpPr>
          <p:sp>
            <p:nvSpPr>
              <p:cNvPr name="Freeform 32" id="32"/>
              <p:cNvSpPr/>
              <p:nvPr/>
            </p:nvSpPr>
            <p:spPr>
              <a:xfrm flipH="false" flipV="false" rot="0">
                <a:off x="0" y="0"/>
                <a:ext cx="6339840" cy="6325870"/>
              </a:xfrm>
              <a:custGeom>
                <a:avLst/>
                <a:gdLst/>
                <a:ahLst/>
                <a:cxnLst/>
                <a:rect r="r" b="b" t="t" l="l"/>
                <a:pathLst>
                  <a:path h="6325870" w="633984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0" y="5105400"/>
                    </a:lnTo>
                    <a:lnTo>
                      <a:pt x="994410" y="5466080"/>
                    </a:lnTo>
                    <a:lnTo>
                      <a:pt x="1306830" y="4691380"/>
                    </a:lnTo>
                    <a:lnTo>
                      <a:pt x="487680" y="4852670"/>
                    </a:lnTo>
                    <a:lnTo>
                      <a:pt x="982980" y="4179570"/>
                    </a:lnTo>
                    <a:lnTo>
                      <a:pt x="148590" y="4132580"/>
                    </a:lnTo>
                    <a:lnTo>
                      <a:pt x="795020"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sp>
          <p:nvSpPr>
            <p:cNvPr name="Freeform 33" id="33"/>
            <p:cNvSpPr/>
            <p:nvPr/>
          </p:nvSpPr>
          <p:spPr>
            <a:xfrm flipH="false" flipV="false" rot="0">
              <a:off x="706818" y="737491"/>
              <a:ext cx="1411200" cy="1141789"/>
            </a:xfrm>
            <a:custGeom>
              <a:avLst/>
              <a:gdLst/>
              <a:ahLst/>
              <a:cxnLst/>
              <a:rect r="r" b="b" t="t" l="l"/>
              <a:pathLst>
                <a:path h="1141789" w="1411200">
                  <a:moveTo>
                    <a:pt x="0" y="0"/>
                  </a:moveTo>
                  <a:lnTo>
                    <a:pt x="1411200" y="0"/>
                  </a:lnTo>
                  <a:lnTo>
                    <a:pt x="1411200" y="1141789"/>
                  </a:lnTo>
                  <a:lnTo>
                    <a:pt x="0" y="1141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6.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4994768" y="1139021"/>
            <a:ext cx="8008958" cy="8008958"/>
            <a:chOff x="0" y="0"/>
            <a:chExt cx="6350000" cy="6350000"/>
          </a:xfrm>
        </p:grpSpPr>
        <p:sp>
          <p:nvSpPr>
            <p:cNvPr name="Freeform 3" id="3"/>
            <p:cNvSpPr/>
            <p:nvPr/>
          </p:nvSpPr>
          <p:spPr>
            <a:xfrm flipH="false" flipV="false" rot="0">
              <a:off x="0" y="0"/>
              <a:ext cx="6351270" cy="6351270"/>
            </a:xfrm>
            <a:custGeom>
              <a:avLst/>
              <a:gdLst/>
              <a:ahLst/>
              <a:cxnLst/>
              <a:rect r="r" b="b" t="t" l="l"/>
              <a:pathLst>
                <a:path h="6351270" w="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FAFAFA">
                <a:alpha val="9804"/>
              </a:srgbClr>
            </a:solidFill>
            <a:ln w="12700">
              <a:solidFill>
                <a:srgbClr val="000000"/>
              </a:solidFill>
            </a:ln>
          </p:spPr>
        </p:sp>
      </p:grpSp>
      <p:sp>
        <p:nvSpPr>
          <p:cNvPr name="TextBox 4" id="4"/>
          <p:cNvSpPr txBox="true"/>
          <p:nvPr/>
        </p:nvSpPr>
        <p:spPr>
          <a:xfrm rot="0">
            <a:off x="5079493" y="4749163"/>
            <a:ext cx="7839508" cy="674374"/>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F5F5EF"/>
                </a:solidFill>
                <a:latin typeface="Cormorant Garamond Bold"/>
                <a:ea typeface="Cormorant Garamond Bold"/>
                <a:cs typeface="Cormorant Garamond Bold"/>
                <a:sym typeface="Cormorant Garamond Bold"/>
              </a:rPr>
              <a:t>Terima Kasih</a:t>
            </a:r>
          </a:p>
        </p:txBody>
      </p:sp>
      <p:sp>
        <p:nvSpPr>
          <p:cNvPr name="TextBox 5" id="5"/>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6" id="6"/>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027737" y="924959"/>
            <a:ext cx="6604427" cy="660442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37373">
                <a:alpha val="9804"/>
              </a:srgbClr>
            </a:solidFill>
          </p:spPr>
        </p:sp>
      </p:grpSp>
      <p:sp>
        <p:nvSpPr>
          <p:cNvPr name="TextBox 4" id="4"/>
          <p:cNvSpPr txBox="true"/>
          <p:nvPr/>
        </p:nvSpPr>
        <p:spPr>
          <a:xfrm rot="0">
            <a:off x="6472785" y="216393"/>
            <a:ext cx="9316242" cy="1036131"/>
          </a:xfrm>
          <a:prstGeom prst="rect">
            <a:avLst/>
          </a:prstGeom>
        </p:spPr>
        <p:txBody>
          <a:bodyPr anchor="t" rtlCol="false" tIns="0" lIns="0" bIns="0" rIns="0">
            <a:spAutoFit/>
          </a:bodyPr>
          <a:lstStyle/>
          <a:p>
            <a:pPr algn="l">
              <a:lnSpc>
                <a:spcPts val="8959"/>
              </a:lnSpc>
              <a:spcBef>
                <a:spcPct val="0"/>
              </a:spcBef>
            </a:pPr>
            <a:r>
              <a:rPr lang="en-US" sz="6399">
                <a:solidFill>
                  <a:srgbClr val="000000"/>
                </a:solidFill>
                <a:latin typeface="Cormorant Garamond Bold"/>
                <a:ea typeface="Cormorant Garamond Bold"/>
                <a:cs typeface="Cormorant Garamond Bold"/>
                <a:sym typeface="Cormorant Garamond Bold"/>
              </a:rPr>
              <a:t>Problem Statement</a:t>
            </a:r>
          </a:p>
        </p:txBody>
      </p:sp>
      <p:sp>
        <p:nvSpPr>
          <p:cNvPr name="TextBox 5" id="5"/>
          <p:cNvSpPr txBox="true"/>
          <p:nvPr/>
        </p:nvSpPr>
        <p:spPr>
          <a:xfrm rot="0">
            <a:off x="7651214" y="1501170"/>
            <a:ext cx="10434657" cy="7388570"/>
          </a:xfrm>
          <a:prstGeom prst="rect">
            <a:avLst/>
          </a:prstGeom>
        </p:spPr>
        <p:txBody>
          <a:bodyPr anchor="t" rtlCol="false" tIns="0" lIns="0" bIns="0" rIns="0">
            <a:spAutoFit/>
          </a:bodyPr>
          <a:lstStyle/>
          <a:p>
            <a:pPr algn="l">
              <a:lnSpc>
                <a:spcPts val="4889"/>
              </a:lnSpc>
            </a:pPr>
            <a:r>
              <a:rPr lang="en-US" sz="3055">
                <a:solidFill>
                  <a:srgbClr val="000000">
                    <a:alpha val="80000"/>
                  </a:srgbClr>
                </a:solidFill>
                <a:latin typeface="HK Grotesk"/>
                <a:ea typeface="HK Grotesk"/>
                <a:cs typeface="HK Grotesk"/>
                <a:sym typeface="HK Grotesk"/>
              </a:rPr>
              <a:t>PT. Long Life Insurance Indonesia tengah menghadapi tantangan dalam memaksimalkan nilai seumur hidup pelanggan (Customer Lifetime Value atau CLV) dari produk asuransi kendaraannya. Meskipun perusahaan telah menawarkan berbagai pilihan coverage yang dirancang untuk memenuhi kebutuhan beragam pelanggan, masih terdapat variabilitas yang signifikan dalam CLV antar pelanggan. Untuk meningkatkan profitabilitas dan merancang strategi pemasaran serta retensi yang lebih efektif, diperlukan analisis mendalam untuk memahami faktor-faktor apa saja yang paling berpengaruh terhadap CLV.</a:t>
            </a:r>
          </a:p>
          <a:p>
            <a:pPr algn="l" marL="0" indent="0" lvl="0">
              <a:lnSpc>
                <a:spcPts val="4889"/>
              </a:lnSpc>
              <a:spcBef>
                <a:spcPct val="0"/>
              </a:spcBef>
            </a:pPr>
          </a:p>
        </p:txBody>
      </p:sp>
      <p:grpSp>
        <p:nvGrpSpPr>
          <p:cNvPr name="Group 6" id="6"/>
          <p:cNvGrpSpPr/>
          <p:nvPr/>
        </p:nvGrpSpPr>
        <p:grpSpPr>
          <a:xfrm rot="0">
            <a:off x="0" y="8889740"/>
            <a:ext cx="18288000" cy="1411968"/>
            <a:chOff x="0" y="0"/>
            <a:chExt cx="6186311" cy="477629"/>
          </a:xfrm>
        </p:grpSpPr>
        <p:sp>
          <p:nvSpPr>
            <p:cNvPr name="Freeform 7" id="7"/>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8" id="8"/>
          <p:cNvSpPr/>
          <p:nvPr/>
        </p:nvSpPr>
        <p:spPr>
          <a:xfrm flipH="true" flipV="false" rot="0">
            <a:off x="2674950" y="562872"/>
            <a:ext cx="4212902" cy="8364968"/>
          </a:xfrm>
          <a:custGeom>
            <a:avLst/>
            <a:gdLst/>
            <a:ahLst/>
            <a:cxnLst/>
            <a:rect r="r" b="b" t="t" l="l"/>
            <a:pathLst>
              <a:path h="8364968" w="4212902">
                <a:moveTo>
                  <a:pt x="4212902" y="0"/>
                </a:moveTo>
                <a:lnTo>
                  <a:pt x="0" y="0"/>
                </a:lnTo>
                <a:lnTo>
                  <a:pt x="0" y="8364968"/>
                </a:lnTo>
                <a:lnTo>
                  <a:pt x="4212902" y="8364968"/>
                </a:lnTo>
                <a:lnTo>
                  <a:pt x="4212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0" id="10"/>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pSp>
        <p:nvGrpSpPr>
          <p:cNvPr name="Group 4" id="4"/>
          <p:cNvGrpSpPr/>
          <p:nvPr/>
        </p:nvGrpSpPr>
        <p:grpSpPr>
          <a:xfrm rot="0">
            <a:off x="2427356" y="1489616"/>
            <a:ext cx="6716644" cy="3280962"/>
            <a:chOff x="0" y="0"/>
            <a:chExt cx="1768993" cy="864122"/>
          </a:xfrm>
        </p:grpSpPr>
        <p:sp>
          <p:nvSpPr>
            <p:cNvPr name="Freeform 5" id="5"/>
            <p:cNvSpPr/>
            <p:nvPr/>
          </p:nvSpPr>
          <p:spPr>
            <a:xfrm flipH="false" flipV="false" rot="0">
              <a:off x="0" y="0"/>
              <a:ext cx="1768993" cy="864122"/>
            </a:xfrm>
            <a:custGeom>
              <a:avLst/>
              <a:gdLst/>
              <a:ahLst/>
              <a:cxnLst/>
              <a:rect r="r" b="b" t="t" l="l"/>
              <a:pathLst>
                <a:path h="864122" w="1768993">
                  <a:moveTo>
                    <a:pt x="58785" y="0"/>
                  </a:moveTo>
                  <a:lnTo>
                    <a:pt x="1710208" y="0"/>
                  </a:lnTo>
                  <a:cubicBezTo>
                    <a:pt x="1725798" y="0"/>
                    <a:pt x="1740751" y="6193"/>
                    <a:pt x="1751775" y="17218"/>
                  </a:cubicBezTo>
                  <a:cubicBezTo>
                    <a:pt x="1762799" y="28242"/>
                    <a:pt x="1768993" y="43194"/>
                    <a:pt x="1768993" y="58785"/>
                  </a:cubicBezTo>
                  <a:lnTo>
                    <a:pt x="1768993" y="805337"/>
                  </a:lnTo>
                  <a:cubicBezTo>
                    <a:pt x="1768993" y="837803"/>
                    <a:pt x="1742674" y="864122"/>
                    <a:pt x="1710208" y="864122"/>
                  </a:cubicBezTo>
                  <a:lnTo>
                    <a:pt x="58785" y="864122"/>
                  </a:lnTo>
                  <a:cubicBezTo>
                    <a:pt x="26319" y="864122"/>
                    <a:pt x="0" y="837803"/>
                    <a:pt x="0" y="805337"/>
                  </a:cubicBezTo>
                  <a:lnTo>
                    <a:pt x="0" y="58785"/>
                  </a:lnTo>
                  <a:cubicBezTo>
                    <a:pt x="0" y="26319"/>
                    <a:pt x="26319" y="0"/>
                    <a:pt x="58785" y="0"/>
                  </a:cubicBezTo>
                  <a:close/>
                </a:path>
              </a:pathLst>
            </a:custGeom>
            <a:solidFill>
              <a:srgbClr val="DBDADA"/>
            </a:solidFill>
          </p:spPr>
        </p:sp>
        <p:sp>
          <p:nvSpPr>
            <p:cNvPr name="TextBox 6" id="6"/>
            <p:cNvSpPr txBox="true"/>
            <p:nvPr/>
          </p:nvSpPr>
          <p:spPr>
            <a:xfrm>
              <a:off x="0" y="-28575"/>
              <a:ext cx="1768993" cy="892697"/>
            </a:xfrm>
            <a:prstGeom prst="rect">
              <a:avLst/>
            </a:prstGeom>
          </p:spPr>
          <p:txBody>
            <a:bodyPr anchor="ctr" rtlCol="false" tIns="50800" lIns="50800" bIns="50800" rIns="50800"/>
            <a:lstStyle/>
            <a:p>
              <a:pPr algn="ctr">
                <a:lnSpc>
                  <a:spcPts val="1960"/>
                </a:lnSpc>
              </a:pPr>
            </a:p>
          </p:txBody>
        </p:sp>
      </p:grpSp>
      <p:sp>
        <p:nvSpPr>
          <p:cNvPr name="TextBox 7" id="7"/>
          <p:cNvSpPr txBox="true"/>
          <p:nvPr/>
        </p:nvSpPr>
        <p:spPr>
          <a:xfrm rot="0">
            <a:off x="2745499" y="1840759"/>
            <a:ext cx="6130361" cy="2416751"/>
          </a:xfrm>
          <a:prstGeom prst="rect">
            <a:avLst/>
          </a:prstGeom>
        </p:spPr>
        <p:txBody>
          <a:bodyPr anchor="t" rtlCol="false" tIns="0" lIns="0" bIns="0" rIns="0">
            <a:spAutoFit/>
          </a:bodyPr>
          <a:lstStyle/>
          <a:p>
            <a:pPr algn="ctr">
              <a:lnSpc>
                <a:spcPts val="4868"/>
              </a:lnSpc>
            </a:pPr>
            <a:r>
              <a:rPr lang="en-US" sz="3477">
                <a:solidFill>
                  <a:srgbClr val="000000"/>
                </a:solidFill>
                <a:latin typeface="Cormorant Garamond Bold"/>
                <a:ea typeface="Cormorant Garamond Bold"/>
                <a:cs typeface="Cormorant Garamond Bold"/>
                <a:sym typeface="Cormorant Garamond Bold"/>
              </a:rPr>
              <a:t>1.</a:t>
            </a:r>
          </a:p>
          <a:p>
            <a:pPr algn="ctr">
              <a:lnSpc>
                <a:spcPts val="4868"/>
              </a:lnSpc>
              <a:spcBef>
                <a:spcPct val="0"/>
              </a:spcBef>
            </a:pPr>
            <a:r>
              <a:rPr lang="en-US" sz="3477">
                <a:solidFill>
                  <a:srgbClr val="000000"/>
                </a:solidFill>
                <a:latin typeface="Cormorant Garamond Bold"/>
                <a:ea typeface="Cormorant Garamond Bold"/>
                <a:cs typeface="Cormorant Garamond Bold"/>
                <a:sym typeface="Cormorant Garamond Bold"/>
              </a:rPr>
              <a:t>Memahami bagaimana features mempengaruhi Customer Lifetime Value</a:t>
            </a:r>
          </a:p>
        </p:txBody>
      </p:sp>
      <p:sp>
        <p:nvSpPr>
          <p:cNvPr name="TextBox 8" id="8"/>
          <p:cNvSpPr txBox="true"/>
          <p:nvPr/>
        </p:nvSpPr>
        <p:spPr>
          <a:xfrm rot="0">
            <a:off x="887992" y="120109"/>
            <a:ext cx="9316242" cy="1036131"/>
          </a:xfrm>
          <a:prstGeom prst="rect">
            <a:avLst/>
          </a:prstGeom>
        </p:spPr>
        <p:txBody>
          <a:bodyPr anchor="t" rtlCol="false" tIns="0" lIns="0" bIns="0" rIns="0">
            <a:spAutoFit/>
          </a:bodyPr>
          <a:lstStyle/>
          <a:p>
            <a:pPr algn="l">
              <a:lnSpc>
                <a:spcPts val="8959"/>
              </a:lnSpc>
              <a:spcBef>
                <a:spcPct val="0"/>
              </a:spcBef>
            </a:pPr>
            <a:r>
              <a:rPr lang="en-US" sz="6399">
                <a:solidFill>
                  <a:srgbClr val="000000"/>
                </a:solidFill>
                <a:latin typeface="Cormorant Garamond Bold"/>
                <a:ea typeface="Cormorant Garamond Bold"/>
                <a:cs typeface="Cormorant Garamond Bold"/>
                <a:sym typeface="Cormorant Garamond Bold"/>
              </a:rPr>
              <a:t>Goals</a:t>
            </a:r>
          </a:p>
        </p:txBody>
      </p:sp>
      <p:grpSp>
        <p:nvGrpSpPr>
          <p:cNvPr name="Group 9" id="9"/>
          <p:cNvGrpSpPr/>
          <p:nvPr/>
        </p:nvGrpSpPr>
        <p:grpSpPr>
          <a:xfrm rot="0">
            <a:off x="9450993" y="1489616"/>
            <a:ext cx="6716644" cy="3280962"/>
            <a:chOff x="0" y="0"/>
            <a:chExt cx="1768993" cy="864122"/>
          </a:xfrm>
        </p:grpSpPr>
        <p:sp>
          <p:nvSpPr>
            <p:cNvPr name="Freeform 10" id="10"/>
            <p:cNvSpPr/>
            <p:nvPr/>
          </p:nvSpPr>
          <p:spPr>
            <a:xfrm flipH="false" flipV="false" rot="0">
              <a:off x="0" y="0"/>
              <a:ext cx="1768993" cy="864122"/>
            </a:xfrm>
            <a:custGeom>
              <a:avLst/>
              <a:gdLst/>
              <a:ahLst/>
              <a:cxnLst/>
              <a:rect r="r" b="b" t="t" l="l"/>
              <a:pathLst>
                <a:path h="864122" w="1768993">
                  <a:moveTo>
                    <a:pt x="58785" y="0"/>
                  </a:moveTo>
                  <a:lnTo>
                    <a:pt x="1710208" y="0"/>
                  </a:lnTo>
                  <a:cubicBezTo>
                    <a:pt x="1725798" y="0"/>
                    <a:pt x="1740751" y="6193"/>
                    <a:pt x="1751775" y="17218"/>
                  </a:cubicBezTo>
                  <a:cubicBezTo>
                    <a:pt x="1762799" y="28242"/>
                    <a:pt x="1768993" y="43194"/>
                    <a:pt x="1768993" y="58785"/>
                  </a:cubicBezTo>
                  <a:lnTo>
                    <a:pt x="1768993" y="805337"/>
                  </a:lnTo>
                  <a:cubicBezTo>
                    <a:pt x="1768993" y="837803"/>
                    <a:pt x="1742674" y="864122"/>
                    <a:pt x="1710208" y="864122"/>
                  </a:cubicBezTo>
                  <a:lnTo>
                    <a:pt x="58785" y="864122"/>
                  </a:lnTo>
                  <a:cubicBezTo>
                    <a:pt x="26319" y="864122"/>
                    <a:pt x="0" y="837803"/>
                    <a:pt x="0" y="805337"/>
                  </a:cubicBezTo>
                  <a:lnTo>
                    <a:pt x="0" y="58785"/>
                  </a:lnTo>
                  <a:cubicBezTo>
                    <a:pt x="0" y="26319"/>
                    <a:pt x="26319" y="0"/>
                    <a:pt x="58785" y="0"/>
                  </a:cubicBezTo>
                  <a:close/>
                </a:path>
              </a:pathLst>
            </a:custGeom>
            <a:solidFill>
              <a:srgbClr val="DBDADA"/>
            </a:solidFill>
          </p:spPr>
        </p:sp>
        <p:sp>
          <p:nvSpPr>
            <p:cNvPr name="TextBox 11" id="11"/>
            <p:cNvSpPr txBox="true"/>
            <p:nvPr/>
          </p:nvSpPr>
          <p:spPr>
            <a:xfrm>
              <a:off x="0" y="-28575"/>
              <a:ext cx="1768993" cy="892697"/>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2427356" y="5189678"/>
            <a:ext cx="6716644" cy="3280962"/>
            <a:chOff x="0" y="0"/>
            <a:chExt cx="1768993" cy="864122"/>
          </a:xfrm>
        </p:grpSpPr>
        <p:sp>
          <p:nvSpPr>
            <p:cNvPr name="Freeform 13" id="13"/>
            <p:cNvSpPr/>
            <p:nvPr/>
          </p:nvSpPr>
          <p:spPr>
            <a:xfrm flipH="false" flipV="false" rot="0">
              <a:off x="0" y="0"/>
              <a:ext cx="1768993" cy="864122"/>
            </a:xfrm>
            <a:custGeom>
              <a:avLst/>
              <a:gdLst/>
              <a:ahLst/>
              <a:cxnLst/>
              <a:rect r="r" b="b" t="t" l="l"/>
              <a:pathLst>
                <a:path h="864122" w="1768993">
                  <a:moveTo>
                    <a:pt x="58785" y="0"/>
                  </a:moveTo>
                  <a:lnTo>
                    <a:pt x="1710208" y="0"/>
                  </a:lnTo>
                  <a:cubicBezTo>
                    <a:pt x="1725798" y="0"/>
                    <a:pt x="1740751" y="6193"/>
                    <a:pt x="1751775" y="17218"/>
                  </a:cubicBezTo>
                  <a:cubicBezTo>
                    <a:pt x="1762799" y="28242"/>
                    <a:pt x="1768993" y="43194"/>
                    <a:pt x="1768993" y="58785"/>
                  </a:cubicBezTo>
                  <a:lnTo>
                    <a:pt x="1768993" y="805337"/>
                  </a:lnTo>
                  <a:cubicBezTo>
                    <a:pt x="1768993" y="837803"/>
                    <a:pt x="1742674" y="864122"/>
                    <a:pt x="1710208" y="864122"/>
                  </a:cubicBezTo>
                  <a:lnTo>
                    <a:pt x="58785" y="864122"/>
                  </a:lnTo>
                  <a:cubicBezTo>
                    <a:pt x="26319" y="864122"/>
                    <a:pt x="0" y="837803"/>
                    <a:pt x="0" y="805337"/>
                  </a:cubicBezTo>
                  <a:lnTo>
                    <a:pt x="0" y="58785"/>
                  </a:lnTo>
                  <a:cubicBezTo>
                    <a:pt x="0" y="26319"/>
                    <a:pt x="26319" y="0"/>
                    <a:pt x="58785" y="0"/>
                  </a:cubicBezTo>
                  <a:close/>
                </a:path>
              </a:pathLst>
            </a:custGeom>
            <a:solidFill>
              <a:srgbClr val="DBDADA"/>
            </a:solidFill>
          </p:spPr>
        </p:sp>
        <p:sp>
          <p:nvSpPr>
            <p:cNvPr name="TextBox 14" id="14"/>
            <p:cNvSpPr txBox="true"/>
            <p:nvPr/>
          </p:nvSpPr>
          <p:spPr>
            <a:xfrm>
              <a:off x="0" y="-28575"/>
              <a:ext cx="1768993" cy="892697"/>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450993" y="5193387"/>
            <a:ext cx="6716644" cy="3280962"/>
            <a:chOff x="0" y="0"/>
            <a:chExt cx="1768993" cy="864122"/>
          </a:xfrm>
        </p:grpSpPr>
        <p:sp>
          <p:nvSpPr>
            <p:cNvPr name="Freeform 16" id="16"/>
            <p:cNvSpPr/>
            <p:nvPr/>
          </p:nvSpPr>
          <p:spPr>
            <a:xfrm flipH="false" flipV="false" rot="0">
              <a:off x="0" y="0"/>
              <a:ext cx="1768993" cy="864122"/>
            </a:xfrm>
            <a:custGeom>
              <a:avLst/>
              <a:gdLst/>
              <a:ahLst/>
              <a:cxnLst/>
              <a:rect r="r" b="b" t="t" l="l"/>
              <a:pathLst>
                <a:path h="864122" w="1768993">
                  <a:moveTo>
                    <a:pt x="58785" y="0"/>
                  </a:moveTo>
                  <a:lnTo>
                    <a:pt x="1710208" y="0"/>
                  </a:lnTo>
                  <a:cubicBezTo>
                    <a:pt x="1725798" y="0"/>
                    <a:pt x="1740751" y="6193"/>
                    <a:pt x="1751775" y="17218"/>
                  </a:cubicBezTo>
                  <a:cubicBezTo>
                    <a:pt x="1762799" y="28242"/>
                    <a:pt x="1768993" y="43194"/>
                    <a:pt x="1768993" y="58785"/>
                  </a:cubicBezTo>
                  <a:lnTo>
                    <a:pt x="1768993" y="805337"/>
                  </a:lnTo>
                  <a:cubicBezTo>
                    <a:pt x="1768993" y="837803"/>
                    <a:pt x="1742674" y="864122"/>
                    <a:pt x="1710208" y="864122"/>
                  </a:cubicBezTo>
                  <a:lnTo>
                    <a:pt x="58785" y="864122"/>
                  </a:lnTo>
                  <a:cubicBezTo>
                    <a:pt x="26319" y="864122"/>
                    <a:pt x="0" y="837803"/>
                    <a:pt x="0" y="805337"/>
                  </a:cubicBezTo>
                  <a:lnTo>
                    <a:pt x="0" y="58785"/>
                  </a:lnTo>
                  <a:cubicBezTo>
                    <a:pt x="0" y="26319"/>
                    <a:pt x="26319" y="0"/>
                    <a:pt x="58785" y="0"/>
                  </a:cubicBezTo>
                  <a:close/>
                </a:path>
              </a:pathLst>
            </a:custGeom>
            <a:solidFill>
              <a:srgbClr val="DBDADA"/>
            </a:solidFill>
          </p:spPr>
        </p:sp>
        <p:sp>
          <p:nvSpPr>
            <p:cNvPr name="TextBox 17" id="17"/>
            <p:cNvSpPr txBox="true"/>
            <p:nvPr/>
          </p:nvSpPr>
          <p:spPr>
            <a:xfrm>
              <a:off x="0" y="-28575"/>
              <a:ext cx="1768993" cy="892697"/>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5721378" y="9461104"/>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9" id="19"/>
          <p:cNvSpPr txBox="true"/>
          <p:nvPr/>
        </p:nvSpPr>
        <p:spPr>
          <a:xfrm rot="0">
            <a:off x="741949" y="9461104"/>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20" id="20"/>
          <p:cNvSpPr txBox="true"/>
          <p:nvPr/>
        </p:nvSpPr>
        <p:spPr>
          <a:xfrm rot="0">
            <a:off x="9744135" y="1888384"/>
            <a:ext cx="6130361" cy="2416751"/>
          </a:xfrm>
          <a:prstGeom prst="rect">
            <a:avLst/>
          </a:prstGeom>
        </p:spPr>
        <p:txBody>
          <a:bodyPr anchor="t" rtlCol="false" tIns="0" lIns="0" bIns="0" rIns="0">
            <a:spAutoFit/>
          </a:bodyPr>
          <a:lstStyle/>
          <a:p>
            <a:pPr algn="ctr">
              <a:lnSpc>
                <a:spcPts val="4868"/>
              </a:lnSpc>
            </a:pPr>
            <a:r>
              <a:rPr lang="en-US" sz="3477">
                <a:solidFill>
                  <a:srgbClr val="000000"/>
                </a:solidFill>
                <a:latin typeface="Cormorant Garamond Bold"/>
                <a:ea typeface="Cormorant Garamond Bold"/>
                <a:cs typeface="Cormorant Garamond Bold"/>
                <a:sym typeface="Cormorant Garamond Bold"/>
              </a:rPr>
              <a:t>2.</a:t>
            </a:r>
          </a:p>
          <a:p>
            <a:pPr algn="ctr">
              <a:lnSpc>
                <a:spcPts val="4868"/>
              </a:lnSpc>
              <a:spcBef>
                <a:spcPct val="0"/>
              </a:spcBef>
            </a:pPr>
            <a:r>
              <a:rPr lang="en-US" sz="3477">
                <a:solidFill>
                  <a:srgbClr val="000000"/>
                </a:solidFill>
                <a:latin typeface="Cormorant Garamond Bold"/>
                <a:ea typeface="Cormorant Garamond Bold"/>
                <a:cs typeface="Cormorant Garamond Bold"/>
                <a:sym typeface="Cormorant Garamond Bold"/>
              </a:rPr>
              <a:t>Membangun model regresi yang dapat memprediksi CLV pelanggan</a:t>
            </a:r>
          </a:p>
        </p:txBody>
      </p:sp>
      <p:sp>
        <p:nvSpPr>
          <p:cNvPr name="TextBox 21" id="21"/>
          <p:cNvSpPr txBox="true"/>
          <p:nvPr/>
        </p:nvSpPr>
        <p:spPr>
          <a:xfrm rot="0">
            <a:off x="2745499" y="5588446"/>
            <a:ext cx="6130361" cy="2416751"/>
          </a:xfrm>
          <a:prstGeom prst="rect">
            <a:avLst/>
          </a:prstGeom>
        </p:spPr>
        <p:txBody>
          <a:bodyPr anchor="t" rtlCol="false" tIns="0" lIns="0" bIns="0" rIns="0">
            <a:spAutoFit/>
          </a:bodyPr>
          <a:lstStyle/>
          <a:p>
            <a:pPr algn="ctr">
              <a:lnSpc>
                <a:spcPts val="4868"/>
              </a:lnSpc>
            </a:pPr>
            <a:r>
              <a:rPr lang="en-US" sz="3477">
                <a:solidFill>
                  <a:srgbClr val="000000"/>
                </a:solidFill>
                <a:latin typeface="Cormorant Garamond Bold"/>
                <a:ea typeface="Cormorant Garamond Bold"/>
                <a:cs typeface="Cormorant Garamond Bold"/>
                <a:sym typeface="Cormorant Garamond Bold"/>
              </a:rPr>
              <a:t>3.</a:t>
            </a:r>
          </a:p>
          <a:p>
            <a:pPr algn="ctr">
              <a:lnSpc>
                <a:spcPts val="4868"/>
              </a:lnSpc>
              <a:spcBef>
                <a:spcPct val="0"/>
              </a:spcBef>
            </a:pPr>
            <a:r>
              <a:rPr lang="en-US" sz="3477">
                <a:solidFill>
                  <a:srgbClr val="000000"/>
                </a:solidFill>
                <a:latin typeface="Cormorant Garamond Bold"/>
                <a:ea typeface="Cormorant Garamond Bold"/>
                <a:cs typeface="Cormorant Garamond Bold"/>
                <a:sym typeface="Cormorant Garamond Bold"/>
              </a:rPr>
              <a:t>Menggunakan hasil analisis untuk merancang strategi peningkatan CLV</a:t>
            </a:r>
          </a:p>
        </p:txBody>
      </p:sp>
      <p:sp>
        <p:nvSpPr>
          <p:cNvPr name="TextBox 22" id="22"/>
          <p:cNvSpPr txBox="true"/>
          <p:nvPr/>
        </p:nvSpPr>
        <p:spPr>
          <a:xfrm rot="0">
            <a:off x="9744135" y="5812924"/>
            <a:ext cx="6130361" cy="1807151"/>
          </a:xfrm>
          <a:prstGeom prst="rect">
            <a:avLst/>
          </a:prstGeom>
        </p:spPr>
        <p:txBody>
          <a:bodyPr anchor="t" rtlCol="false" tIns="0" lIns="0" bIns="0" rIns="0">
            <a:spAutoFit/>
          </a:bodyPr>
          <a:lstStyle/>
          <a:p>
            <a:pPr algn="ctr">
              <a:lnSpc>
                <a:spcPts val="4868"/>
              </a:lnSpc>
            </a:pPr>
            <a:r>
              <a:rPr lang="en-US" sz="3477">
                <a:solidFill>
                  <a:srgbClr val="000000"/>
                </a:solidFill>
                <a:latin typeface="Cormorant Garamond Bold"/>
                <a:ea typeface="Cormorant Garamond Bold"/>
                <a:cs typeface="Cormorant Garamond Bold"/>
                <a:sym typeface="Cormorant Garamond Bold"/>
              </a:rPr>
              <a:t>4.</a:t>
            </a:r>
          </a:p>
          <a:p>
            <a:pPr algn="ctr">
              <a:lnSpc>
                <a:spcPts val="4868"/>
              </a:lnSpc>
              <a:spcBef>
                <a:spcPct val="0"/>
              </a:spcBef>
            </a:pPr>
            <a:r>
              <a:rPr lang="en-US" sz="3477">
                <a:solidFill>
                  <a:srgbClr val="000000"/>
                </a:solidFill>
                <a:latin typeface="Cormorant Garamond Bold"/>
                <a:ea typeface="Cormorant Garamond Bold"/>
                <a:cs typeface="Cormorant Garamond Bold"/>
                <a:sym typeface="Cormorant Garamond Bold"/>
              </a:rPr>
              <a:t>Memberikan wawasan yang dapat diandalkan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0" y="2366940"/>
            <a:ext cx="18288000" cy="8476870"/>
            <a:chOff x="0" y="0"/>
            <a:chExt cx="13699490" cy="6350000"/>
          </a:xfrm>
        </p:grpSpPr>
        <p:sp>
          <p:nvSpPr>
            <p:cNvPr name="Freeform 3" id="3"/>
            <p:cNvSpPr/>
            <p:nvPr/>
          </p:nvSpPr>
          <p:spPr>
            <a:xfrm flipH="false" flipV="false" rot="0">
              <a:off x="0" y="0"/>
              <a:ext cx="13699491" cy="6350000"/>
            </a:xfrm>
            <a:custGeom>
              <a:avLst/>
              <a:gdLst/>
              <a:ahLst/>
              <a:cxnLst/>
              <a:rect r="r" b="b" t="t" l="l"/>
              <a:pathLst>
                <a:path h="6350000" w="13699491">
                  <a:moveTo>
                    <a:pt x="13699489" y="6350000"/>
                  </a:moveTo>
                  <a:lnTo>
                    <a:pt x="0" y="6350000"/>
                  </a:lnTo>
                  <a:lnTo>
                    <a:pt x="0" y="1899920"/>
                  </a:lnTo>
                  <a:cubicBezTo>
                    <a:pt x="0" y="1899920"/>
                    <a:pt x="2849880" y="0"/>
                    <a:pt x="6899910" y="0"/>
                  </a:cubicBezTo>
                  <a:cubicBezTo>
                    <a:pt x="11300460" y="0"/>
                    <a:pt x="13699491" y="1899920"/>
                    <a:pt x="13699491" y="1899920"/>
                  </a:cubicBezTo>
                  <a:lnTo>
                    <a:pt x="13699491" y="6350000"/>
                  </a:lnTo>
                  <a:close/>
                </a:path>
              </a:pathLst>
            </a:custGeom>
            <a:solidFill>
              <a:srgbClr val="FAFAFA">
                <a:alpha val="9804"/>
              </a:srgbClr>
            </a:solidFill>
            <a:ln w="12700">
              <a:solidFill>
                <a:srgbClr val="000000"/>
              </a:solidFill>
            </a:ln>
          </p:spPr>
        </p:sp>
      </p:grpSp>
      <p:sp>
        <p:nvSpPr>
          <p:cNvPr name="TextBox 4" id="4"/>
          <p:cNvSpPr txBox="true"/>
          <p:nvPr/>
        </p:nvSpPr>
        <p:spPr>
          <a:xfrm rot="0">
            <a:off x="1977824" y="3860631"/>
            <a:ext cx="6670876" cy="2120523"/>
          </a:xfrm>
          <a:prstGeom prst="rect">
            <a:avLst/>
          </a:prstGeom>
        </p:spPr>
        <p:txBody>
          <a:bodyPr anchor="t" rtlCol="false" tIns="0" lIns="0" bIns="0" rIns="0">
            <a:spAutoFit/>
          </a:bodyPr>
          <a:lstStyle/>
          <a:p>
            <a:pPr algn="ctr">
              <a:lnSpc>
                <a:spcPts val="8960"/>
              </a:lnSpc>
            </a:pPr>
            <a:r>
              <a:rPr lang="en-US" sz="6400">
                <a:solidFill>
                  <a:srgbClr val="F5F5EF"/>
                </a:solidFill>
                <a:latin typeface="Cormorant Garamond Bold"/>
                <a:ea typeface="Cormorant Garamond Bold"/>
                <a:cs typeface="Cormorant Garamond Bold"/>
                <a:sym typeface="Cormorant Garamond Bold"/>
              </a:rPr>
              <a:t>Analytic</a:t>
            </a:r>
          </a:p>
          <a:p>
            <a:pPr algn="ctr">
              <a:lnSpc>
                <a:spcPts val="8960"/>
              </a:lnSpc>
              <a:spcBef>
                <a:spcPct val="0"/>
              </a:spcBef>
            </a:pPr>
            <a:r>
              <a:rPr lang="en-US" sz="6400">
                <a:solidFill>
                  <a:srgbClr val="F5F5EF"/>
                </a:solidFill>
                <a:latin typeface="Cormorant Garamond Bold"/>
                <a:ea typeface="Cormorant Garamond Bold"/>
                <a:cs typeface="Cormorant Garamond Bold"/>
                <a:sym typeface="Cormorant Garamond Bold"/>
              </a:rPr>
              <a:t>Approach</a:t>
            </a:r>
          </a:p>
        </p:txBody>
      </p:sp>
      <p:sp>
        <p:nvSpPr>
          <p:cNvPr name="TextBox 5" id="5"/>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6" id="6"/>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grpSp>
        <p:nvGrpSpPr>
          <p:cNvPr name="Group 7" id="7"/>
          <p:cNvGrpSpPr/>
          <p:nvPr/>
        </p:nvGrpSpPr>
        <p:grpSpPr>
          <a:xfrm rot="0">
            <a:off x="8220273" y="636945"/>
            <a:ext cx="5947801" cy="9032160"/>
            <a:chOff x="0" y="0"/>
            <a:chExt cx="7930402" cy="12042881"/>
          </a:xfrm>
        </p:grpSpPr>
        <p:grpSp>
          <p:nvGrpSpPr>
            <p:cNvPr name="Group 8" id="8"/>
            <p:cNvGrpSpPr/>
            <p:nvPr/>
          </p:nvGrpSpPr>
          <p:grpSpPr>
            <a:xfrm rot="0">
              <a:off x="0" y="0"/>
              <a:ext cx="7930402" cy="12042881"/>
              <a:chOff x="0" y="0"/>
              <a:chExt cx="967129" cy="1468654"/>
            </a:xfrm>
          </p:grpSpPr>
          <p:sp>
            <p:nvSpPr>
              <p:cNvPr name="Freeform 9" id="9"/>
              <p:cNvSpPr/>
              <p:nvPr/>
            </p:nvSpPr>
            <p:spPr>
              <a:xfrm flipH="false" flipV="false" rot="0">
                <a:off x="0" y="0"/>
                <a:ext cx="967129" cy="1468654"/>
              </a:xfrm>
              <a:custGeom>
                <a:avLst/>
                <a:gdLst/>
                <a:ahLst/>
                <a:cxnLst/>
                <a:rect r="r" b="b" t="t" l="l"/>
                <a:pathLst>
                  <a:path h="1468654" w="967129">
                    <a:moveTo>
                      <a:pt x="842669" y="1468654"/>
                    </a:moveTo>
                    <a:lnTo>
                      <a:pt x="124460" y="1468654"/>
                    </a:lnTo>
                    <a:cubicBezTo>
                      <a:pt x="55880" y="1468654"/>
                      <a:pt x="0" y="1412774"/>
                      <a:pt x="0" y="1344194"/>
                    </a:cubicBezTo>
                    <a:lnTo>
                      <a:pt x="0" y="124460"/>
                    </a:lnTo>
                    <a:cubicBezTo>
                      <a:pt x="0" y="55880"/>
                      <a:pt x="55880" y="0"/>
                      <a:pt x="124460" y="0"/>
                    </a:cubicBezTo>
                    <a:lnTo>
                      <a:pt x="842669" y="0"/>
                    </a:lnTo>
                    <a:cubicBezTo>
                      <a:pt x="911249" y="0"/>
                      <a:pt x="967129" y="55880"/>
                      <a:pt x="967129" y="124460"/>
                    </a:cubicBezTo>
                    <a:lnTo>
                      <a:pt x="967129" y="1344194"/>
                    </a:lnTo>
                    <a:cubicBezTo>
                      <a:pt x="967129" y="1412774"/>
                      <a:pt x="911249" y="1468654"/>
                      <a:pt x="842669" y="1468654"/>
                    </a:cubicBezTo>
                    <a:close/>
                  </a:path>
                </a:pathLst>
              </a:custGeom>
              <a:solidFill>
                <a:srgbClr val="FFFFFF"/>
              </a:solidFill>
            </p:spPr>
          </p:sp>
        </p:grpSp>
        <p:sp>
          <p:nvSpPr>
            <p:cNvPr name="Freeform 10" id="10"/>
            <p:cNvSpPr/>
            <p:nvPr/>
          </p:nvSpPr>
          <p:spPr>
            <a:xfrm flipH="false" flipV="false" rot="0">
              <a:off x="3698691" y="2738626"/>
              <a:ext cx="533020" cy="420601"/>
            </a:xfrm>
            <a:custGeom>
              <a:avLst/>
              <a:gdLst/>
              <a:ahLst/>
              <a:cxnLst/>
              <a:rect r="r" b="b" t="t" l="l"/>
              <a:pathLst>
                <a:path h="420601" w="533020">
                  <a:moveTo>
                    <a:pt x="0" y="0"/>
                  </a:moveTo>
                  <a:lnTo>
                    <a:pt x="533020" y="0"/>
                  </a:lnTo>
                  <a:lnTo>
                    <a:pt x="533020" y="420602"/>
                  </a:lnTo>
                  <a:lnTo>
                    <a:pt x="0" y="420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95887" y="1204939"/>
              <a:ext cx="6538627" cy="640848"/>
            </a:xfrm>
            <a:prstGeom prst="rect">
              <a:avLst/>
            </a:prstGeom>
          </p:spPr>
          <p:txBody>
            <a:bodyPr anchor="t" rtlCol="false" tIns="0" lIns="0" bIns="0" rIns="0">
              <a:spAutoFit/>
            </a:bodyPr>
            <a:lstStyle/>
            <a:p>
              <a:pPr algn="ctr" marL="0" indent="0" lvl="0">
                <a:lnSpc>
                  <a:spcPts val="4862"/>
                </a:lnSpc>
                <a:spcBef>
                  <a:spcPct val="0"/>
                </a:spcBef>
              </a:pPr>
              <a:r>
                <a:rPr lang="en-US" sz="3039">
                  <a:solidFill>
                    <a:srgbClr val="000000">
                      <a:alpha val="80000"/>
                    </a:srgbClr>
                  </a:solidFill>
                  <a:latin typeface="HK Grotesk Semi-Bold"/>
                  <a:ea typeface="HK Grotesk Semi-Bold"/>
                  <a:cs typeface="HK Grotesk Semi-Bold"/>
                  <a:sym typeface="HK Grotesk Semi-Bold"/>
                </a:rPr>
                <a:t>Analisa Regresi</a:t>
              </a:r>
            </a:p>
          </p:txBody>
        </p:sp>
        <p:sp>
          <p:nvSpPr>
            <p:cNvPr name="TextBox 12" id="12"/>
            <p:cNvSpPr txBox="true"/>
            <p:nvPr/>
          </p:nvSpPr>
          <p:spPr>
            <a:xfrm rot="0">
              <a:off x="736327" y="3594419"/>
              <a:ext cx="6457747" cy="6983657"/>
            </a:xfrm>
            <a:prstGeom prst="rect">
              <a:avLst/>
            </a:prstGeom>
          </p:spPr>
          <p:txBody>
            <a:bodyPr anchor="t" rtlCol="false" tIns="0" lIns="0" bIns="0" rIns="0">
              <a:spAutoFit/>
            </a:bodyPr>
            <a:lstStyle/>
            <a:p>
              <a:pPr algn="ctr">
                <a:lnSpc>
                  <a:spcPts val="4255"/>
                </a:lnSpc>
              </a:pPr>
              <a:r>
                <a:rPr lang="en-US" sz="2659">
                  <a:solidFill>
                    <a:srgbClr val="000000">
                      <a:alpha val="80000"/>
                    </a:srgbClr>
                  </a:solidFill>
                  <a:latin typeface="HK Grotesk"/>
                  <a:ea typeface="HK Grotesk"/>
                  <a:cs typeface="HK Grotesk"/>
                  <a:sym typeface="HK Grotesk"/>
                </a:rPr>
                <a:t>Analisis regresi akan digunakan untuk memprediksi nilai seumur hidup pelanggan PT. Long Life Insurance Indonesia. Tujuannya adalah untuk mengidentifikasi faktor-faktor yang paling berpengaruh terhadap nilai pelanggan sehingga perusahaan dapat menyusun strategi pemasaran yang lebih efektif.</a:t>
              </a:r>
            </a:p>
            <a:p>
              <a:pPr algn="ctr" marL="0" indent="0" lvl="0">
                <a:lnSpc>
                  <a:spcPts val="4255"/>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5400000">
            <a:off x="6154250" y="5350777"/>
            <a:ext cx="6117395" cy="137895"/>
            <a:chOff x="0" y="0"/>
            <a:chExt cx="25353205" cy="571500"/>
          </a:xfrm>
        </p:grpSpPr>
        <p:sp>
          <p:nvSpPr>
            <p:cNvPr name="Freeform 3" id="3"/>
            <p:cNvSpPr/>
            <p:nvPr/>
          </p:nvSpPr>
          <p:spPr>
            <a:xfrm flipH="false" flipV="false" rot="0">
              <a:off x="0" y="255270"/>
              <a:ext cx="25353204" cy="69850"/>
            </a:xfrm>
            <a:custGeom>
              <a:avLst/>
              <a:gdLst/>
              <a:ahLst/>
              <a:cxnLst/>
              <a:rect r="r" b="b" t="t" l="l"/>
              <a:pathLst>
                <a:path h="69850" w="25353204">
                  <a:moveTo>
                    <a:pt x="25062374" y="0"/>
                  </a:moveTo>
                  <a:lnTo>
                    <a:pt x="0" y="0"/>
                  </a:lnTo>
                  <a:lnTo>
                    <a:pt x="0" y="69850"/>
                  </a:lnTo>
                  <a:lnTo>
                    <a:pt x="25353204" y="69850"/>
                  </a:lnTo>
                  <a:lnTo>
                    <a:pt x="25353204" y="0"/>
                  </a:lnTo>
                  <a:close/>
                </a:path>
              </a:pathLst>
            </a:custGeom>
            <a:solidFill>
              <a:srgbClr val="F5F5EF"/>
            </a:solidFill>
          </p:spPr>
        </p:sp>
      </p:grpSp>
      <p:sp>
        <p:nvSpPr>
          <p:cNvPr name="TextBox 4" id="4"/>
          <p:cNvSpPr txBox="true"/>
          <p:nvPr/>
        </p:nvSpPr>
        <p:spPr>
          <a:xfrm rot="0">
            <a:off x="3744107" y="3197246"/>
            <a:ext cx="5214172" cy="1581150"/>
          </a:xfrm>
          <a:prstGeom prst="rect">
            <a:avLst/>
          </a:prstGeom>
        </p:spPr>
        <p:txBody>
          <a:bodyPr anchor="t" rtlCol="false" tIns="0" lIns="0" bIns="0" rIns="0">
            <a:spAutoFit/>
          </a:bodyPr>
          <a:lstStyle/>
          <a:p>
            <a:pPr algn="ctr">
              <a:lnSpc>
                <a:spcPts val="6300"/>
              </a:lnSpc>
            </a:pPr>
            <a:r>
              <a:rPr lang="en-US" sz="4500">
                <a:solidFill>
                  <a:srgbClr val="F5F5EF"/>
                </a:solidFill>
                <a:latin typeface="Cormorant Garamond Bold"/>
                <a:ea typeface="Cormorant Garamond Bold"/>
                <a:cs typeface="Cormorant Garamond Bold"/>
                <a:sym typeface="Cormorant Garamond Bold"/>
              </a:rPr>
              <a:t>Mean Absolute Error</a:t>
            </a:r>
          </a:p>
          <a:p>
            <a:pPr algn="ctr">
              <a:lnSpc>
                <a:spcPts val="6300"/>
              </a:lnSpc>
              <a:spcBef>
                <a:spcPct val="0"/>
              </a:spcBef>
            </a:pPr>
            <a:r>
              <a:rPr lang="en-US" sz="4500">
                <a:solidFill>
                  <a:srgbClr val="F5F5EF"/>
                </a:solidFill>
                <a:latin typeface="Cormorant Garamond Bold"/>
                <a:ea typeface="Cormorant Garamond Bold"/>
                <a:cs typeface="Cormorant Garamond Bold"/>
                <a:sym typeface="Cormorant Garamond Bold"/>
              </a:rPr>
              <a:t>(MAE)</a:t>
            </a:r>
          </a:p>
        </p:txBody>
      </p:sp>
      <p:sp>
        <p:nvSpPr>
          <p:cNvPr name="TextBox 5" id="5"/>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6" id="6"/>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grpSp>
        <p:nvGrpSpPr>
          <p:cNvPr name="Group 7" id="7"/>
          <p:cNvGrpSpPr/>
          <p:nvPr/>
        </p:nvGrpSpPr>
        <p:grpSpPr>
          <a:xfrm rot="-10800000">
            <a:off x="3801257" y="5311637"/>
            <a:ext cx="11280367" cy="254277"/>
            <a:chOff x="0" y="0"/>
            <a:chExt cx="25353205" cy="571500"/>
          </a:xfrm>
        </p:grpSpPr>
        <p:sp>
          <p:nvSpPr>
            <p:cNvPr name="Freeform 8" id="8"/>
            <p:cNvSpPr/>
            <p:nvPr/>
          </p:nvSpPr>
          <p:spPr>
            <a:xfrm flipH="false" flipV="false" rot="0">
              <a:off x="0" y="255270"/>
              <a:ext cx="25353204" cy="69850"/>
            </a:xfrm>
            <a:custGeom>
              <a:avLst/>
              <a:gdLst/>
              <a:ahLst/>
              <a:cxnLst/>
              <a:rect r="r" b="b" t="t" l="l"/>
              <a:pathLst>
                <a:path h="69850" w="25353204">
                  <a:moveTo>
                    <a:pt x="25062374" y="0"/>
                  </a:moveTo>
                  <a:lnTo>
                    <a:pt x="0" y="0"/>
                  </a:lnTo>
                  <a:lnTo>
                    <a:pt x="0" y="69850"/>
                  </a:lnTo>
                  <a:lnTo>
                    <a:pt x="25353204" y="69850"/>
                  </a:lnTo>
                  <a:lnTo>
                    <a:pt x="25353204" y="0"/>
                  </a:lnTo>
                  <a:close/>
                </a:path>
              </a:pathLst>
            </a:custGeom>
            <a:solidFill>
              <a:srgbClr val="F5F5EF"/>
            </a:solidFill>
          </p:spPr>
        </p:sp>
      </p:grpSp>
      <p:sp>
        <p:nvSpPr>
          <p:cNvPr name="TextBox 9" id="9"/>
          <p:cNvSpPr txBox="true"/>
          <p:nvPr/>
        </p:nvSpPr>
        <p:spPr>
          <a:xfrm rot="0">
            <a:off x="9300945" y="3235346"/>
            <a:ext cx="5823558" cy="1581150"/>
          </a:xfrm>
          <a:prstGeom prst="rect">
            <a:avLst/>
          </a:prstGeom>
        </p:spPr>
        <p:txBody>
          <a:bodyPr anchor="t" rtlCol="false" tIns="0" lIns="0" bIns="0" rIns="0">
            <a:spAutoFit/>
          </a:bodyPr>
          <a:lstStyle/>
          <a:p>
            <a:pPr algn="ctr">
              <a:lnSpc>
                <a:spcPts val="6300"/>
              </a:lnSpc>
            </a:pPr>
            <a:r>
              <a:rPr lang="en-US" sz="4500">
                <a:solidFill>
                  <a:srgbClr val="F5F5EF"/>
                </a:solidFill>
                <a:latin typeface="Cormorant Garamond Bold"/>
                <a:ea typeface="Cormorant Garamond Bold"/>
                <a:cs typeface="Cormorant Garamond Bold"/>
                <a:sym typeface="Cormorant Garamond Bold"/>
              </a:rPr>
              <a:t>Median Absolute Error</a:t>
            </a:r>
          </a:p>
          <a:p>
            <a:pPr algn="ctr">
              <a:lnSpc>
                <a:spcPts val="6300"/>
              </a:lnSpc>
              <a:spcBef>
                <a:spcPct val="0"/>
              </a:spcBef>
            </a:pPr>
            <a:r>
              <a:rPr lang="en-US" sz="4500">
                <a:solidFill>
                  <a:srgbClr val="F5F5EF"/>
                </a:solidFill>
                <a:latin typeface="Cormorant Garamond Bold"/>
                <a:ea typeface="Cormorant Garamond Bold"/>
                <a:cs typeface="Cormorant Garamond Bold"/>
                <a:sym typeface="Cormorant Garamond Bold"/>
              </a:rPr>
              <a:t>(MedAE)</a:t>
            </a:r>
          </a:p>
        </p:txBody>
      </p:sp>
      <p:sp>
        <p:nvSpPr>
          <p:cNvPr name="TextBox 10" id="10"/>
          <p:cNvSpPr txBox="true"/>
          <p:nvPr/>
        </p:nvSpPr>
        <p:spPr>
          <a:xfrm rot="0">
            <a:off x="3929828" y="5785006"/>
            <a:ext cx="5214172" cy="2381249"/>
          </a:xfrm>
          <a:prstGeom prst="rect">
            <a:avLst/>
          </a:prstGeom>
        </p:spPr>
        <p:txBody>
          <a:bodyPr anchor="t" rtlCol="false" tIns="0" lIns="0" bIns="0" rIns="0">
            <a:spAutoFit/>
          </a:bodyPr>
          <a:lstStyle/>
          <a:p>
            <a:pPr algn="ctr">
              <a:lnSpc>
                <a:spcPts val="6300"/>
              </a:lnSpc>
            </a:pPr>
            <a:r>
              <a:rPr lang="en-US" sz="4500">
                <a:solidFill>
                  <a:srgbClr val="F5F5EF"/>
                </a:solidFill>
                <a:latin typeface="Cormorant Garamond Bold"/>
                <a:ea typeface="Cormorant Garamond Bold"/>
                <a:cs typeface="Cormorant Garamond Bold"/>
                <a:sym typeface="Cormorant Garamond Bold"/>
              </a:rPr>
              <a:t>Mean Absolute Percentage Error</a:t>
            </a:r>
          </a:p>
          <a:p>
            <a:pPr algn="ctr">
              <a:lnSpc>
                <a:spcPts val="6300"/>
              </a:lnSpc>
              <a:spcBef>
                <a:spcPct val="0"/>
              </a:spcBef>
            </a:pPr>
            <a:r>
              <a:rPr lang="en-US" sz="4500">
                <a:solidFill>
                  <a:srgbClr val="F5F5EF"/>
                </a:solidFill>
                <a:latin typeface="Cormorant Garamond Bold"/>
                <a:ea typeface="Cormorant Garamond Bold"/>
                <a:cs typeface="Cormorant Garamond Bold"/>
                <a:sym typeface="Cormorant Garamond Bold"/>
              </a:rPr>
              <a:t>(MAPE)</a:t>
            </a:r>
          </a:p>
        </p:txBody>
      </p:sp>
      <p:sp>
        <p:nvSpPr>
          <p:cNvPr name="TextBox 11" id="11"/>
          <p:cNvSpPr txBox="true"/>
          <p:nvPr/>
        </p:nvSpPr>
        <p:spPr>
          <a:xfrm rot="0">
            <a:off x="9515260" y="6566038"/>
            <a:ext cx="5214172" cy="781049"/>
          </a:xfrm>
          <a:prstGeom prst="rect">
            <a:avLst/>
          </a:prstGeom>
        </p:spPr>
        <p:txBody>
          <a:bodyPr anchor="t" rtlCol="false" tIns="0" lIns="0" bIns="0" rIns="0">
            <a:spAutoFit/>
          </a:bodyPr>
          <a:lstStyle/>
          <a:p>
            <a:pPr algn="ctr">
              <a:lnSpc>
                <a:spcPts val="6300"/>
              </a:lnSpc>
              <a:spcBef>
                <a:spcPct val="0"/>
              </a:spcBef>
            </a:pPr>
            <a:r>
              <a:rPr lang="en-US" sz="4500">
                <a:solidFill>
                  <a:srgbClr val="F5F5EF"/>
                </a:solidFill>
                <a:latin typeface="Cormorant Garamond Bold"/>
                <a:ea typeface="Cormorant Garamond Bold"/>
                <a:cs typeface="Cormorant Garamond Bold"/>
                <a:sym typeface="Cormorant Garamond Bold"/>
              </a:rPr>
              <a:t>R-squared</a:t>
            </a:r>
          </a:p>
        </p:txBody>
      </p:sp>
      <p:sp>
        <p:nvSpPr>
          <p:cNvPr name="TextBox 12" id="12"/>
          <p:cNvSpPr txBox="true"/>
          <p:nvPr/>
        </p:nvSpPr>
        <p:spPr>
          <a:xfrm rot="0">
            <a:off x="5714786" y="103924"/>
            <a:ext cx="6858428" cy="1172312"/>
          </a:xfrm>
          <a:prstGeom prst="rect">
            <a:avLst/>
          </a:prstGeom>
        </p:spPr>
        <p:txBody>
          <a:bodyPr anchor="t" rtlCol="false" tIns="0" lIns="0" bIns="0" rIns="0">
            <a:spAutoFit/>
          </a:bodyPr>
          <a:lstStyle/>
          <a:p>
            <a:pPr algn="ctr">
              <a:lnSpc>
                <a:spcPts val="9592"/>
              </a:lnSpc>
            </a:pPr>
            <a:r>
              <a:rPr lang="en-US" sz="6851">
                <a:solidFill>
                  <a:srgbClr val="F5F5EF"/>
                </a:solidFill>
                <a:latin typeface="HK Grotesk Bold"/>
                <a:ea typeface="HK Grotesk Bold"/>
                <a:cs typeface="HK Grotesk Bold"/>
                <a:sym typeface="HK Grotesk Bold"/>
              </a:rPr>
              <a:t>Metric Evaluation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898876" y="2531124"/>
            <a:ext cx="9853448" cy="9895007"/>
            <a:chOff x="0" y="0"/>
            <a:chExt cx="6323330" cy="6350000"/>
          </a:xfrm>
        </p:grpSpPr>
        <p:sp>
          <p:nvSpPr>
            <p:cNvPr name="Freeform 3" id="3"/>
            <p:cNvSpPr/>
            <p:nvPr/>
          </p:nvSpPr>
          <p:spPr>
            <a:xfrm flipH="false" flipV="false" rot="0">
              <a:off x="0" y="0"/>
              <a:ext cx="6323330" cy="6350000"/>
            </a:xfrm>
            <a:custGeom>
              <a:avLst/>
              <a:gdLst/>
              <a:ahLst/>
              <a:cxnLst/>
              <a:rect r="r" b="b" t="t" l="l"/>
              <a:pathLst>
                <a:path h="6350000" w="6323330">
                  <a:moveTo>
                    <a:pt x="6320790" y="2887980"/>
                  </a:moveTo>
                  <a:lnTo>
                    <a:pt x="6320790" y="1596390"/>
                  </a:lnTo>
                  <a:cubicBezTo>
                    <a:pt x="6320790" y="715010"/>
                    <a:pt x="5605780" y="0"/>
                    <a:pt x="4724400" y="0"/>
                  </a:cubicBezTo>
                  <a:cubicBezTo>
                    <a:pt x="3967480" y="0"/>
                    <a:pt x="3314700" y="530860"/>
                    <a:pt x="3161030" y="1271270"/>
                  </a:cubicBezTo>
                  <a:cubicBezTo>
                    <a:pt x="3006090" y="530860"/>
                    <a:pt x="2353310" y="0"/>
                    <a:pt x="1596390" y="0"/>
                  </a:cubicBezTo>
                  <a:cubicBezTo>
                    <a:pt x="715010" y="0"/>
                    <a:pt x="0" y="715010"/>
                    <a:pt x="0" y="1596390"/>
                  </a:cubicBezTo>
                  <a:lnTo>
                    <a:pt x="0" y="3462020"/>
                  </a:lnTo>
                  <a:lnTo>
                    <a:pt x="2540" y="3462020"/>
                  </a:lnTo>
                  <a:lnTo>
                    <a:pt x="2540" y="4752340"/>
                  </a:lnTo>
                  <a:cubicBezTo>
                    <a:pt x="2540" y="5634990"/>
                    <a:pt x="717550" y="6350000"/>
                    <a:pt x="1598930" y="6350000"/>
                  </a:cubicBezTo>
                  <a:cubicBezTo>
                    <a:pt x="2354580" y="6350000"/>
                    <a:pt x="3007360" y="5819140"/>
                    <a:pt x="3162300" y="5078730"/>
                  </a:cubicBezTo>
                  <a:cubicBezTo>
                    <a:pt x="3317240" y="5819140"/>
                    <a:pt x="3970020" y="6350000"/>
                    <a:pt x="4726940" y="6350000"/>
                  </a:cubicBez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name="Group 4" id="4"/>
          <p:cNvGrpSpPr/>
          <p:nvPr/>
        </p:nvGrpSpPr>
        <p:grpSpPr>
          <a:xfrm rot="0">
            <a:off x="0" y="8889740"/>
            <a:ext cx="18288000" cy="1411968"/>
            <a:chOff x="0" y="0"/>
            <a:chExt cx="6186311" cy="477629"/>
          </a:xfrm>
        </p:grpSpPr>
        <p:sp>
          <p:nvSpPr>
            <p:cNvPr name="Freeform 5" id="5"/>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6" id="6"/>
          <p:cNvSpPr/>
          <p:nvPr/>
        </p:nvSpPr>
        <p:spPr>
          <a:xfrm flipH="false" flipV="false" rot="0">
            <a:off x="2284743" y="2344458"/>
            <a:ext cx="11888848" cy="6592907"/>
          </a:xfrm>
          <a:custGeom>
            <a:avLst/>
            <a:gdLst/>
            <a:ahLst/>
            <a:cxnLst/>
            <a:rect r="r" b="b" t="t" l="l"/>
            <a:pathLst>
              <a:path h="6592907" w="11888848">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609951" y="453484"/>
            <a:ext cx="10805609" cy="1036131"/>
          </a:xfrm>
          <a:prstGeom prst="rect">
            <a:avLst/>
          </a:prstGeom>
        </p:spPr>
        <p:txBody>
          <a:bodyPr anchor="t" rtlCol="false" tIns="0" lIns="0" bIns="0" rIns="0">
            <a:spAutoFit/>
          </a:bodyPr>
          <a:lstStyle/>
          <a:p>
            <a:pPr algn="l">
              <a:lnSpc>
                <a:spcPts val="8960"/>
              </a:lnSpc>
              <a:spcBef>
                <a:spcPct val="0"/>
              </a:spcBef>
            </a:pPr>
            <a:r>
              <a:rPr lang="en-US" sz="6400">
                <a:solidFill>
                  <a:srgbClr val="000000"/>
                </a:solidFill>
                <a:latin typeface="Cormorant Garamond Bold"/>
                <a:ea typeface="Cormorant Garamond Bold"/>
                <a:cs typeface="Cormorant Garamond Bold"/>
                <a:sym typeface="Cormorant Garamond Bold"/>
              </a:rPr>
              <a:t>DATA UNDERSTANDING</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pSp>
        <p:nvGrpSpPr>
          <p:cNvPr name="Group 4" id="4"/>
          <p:cNvGrpSpPr/>
          <p:nvPr/>
        </p:nvGrpSpPr>
        <p:grpSpPr>
          <a:xfrm rot="0">
            <a:off x="1028700" y="423033"/>
            <a:ext cx="8008958" cy="800895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1567180"/>
                  </a:moveTo>
                  <a:lnTo>
                    <a:pt x="3677920" y="0"/>
                  </a:lnTo>
                  <a:lnTo>
                    <a:pt x="3671570" y="1645920"/>
                  </a:lnTo>
                  <a:lnTo>
                    <a:pt x="4634230" y="309880"/>
                  </a:lnTo>
                  <a:lnTo>
                    <a:pt x="4119880" y="1873250"/>
                  </a:lnTo>
                  <a:lnTo>
                    <a:pt x="5448300" y="901700"/>
                  </a:lnTo>
                  <a:lnTo>
                    <a:pt x="4475480" y="2230120"/>
                  </a:lnTo>
                  <a:lnTo>
                    <a:pt x="6038850" y="1715770"/>
                  </a:lnTo>
                  <a:lnTo>
                    <a:pt x="4702810" y="2678430"/>
                  </a:lnTo>
                  <a:lnTo>
                    <a:pt x="6348730" y="2672080"/>
                  </a:lnTo>
                  <a:lnTo>
                    <a:pt x="4782820" y="3175000"/>
                  </a:lnTo>
                  <a:lnTo>
                    <a:pt x="6350000" y="3677920"/>
                  </a:lnTo>
                  <a:lnTo>
                    <a:pt x="4704080" y="3671570"/>
                  </a:lnTo>
                  <a:lnTo>
                    <a:pt x="6040120" y="4634230"/>
                  </a:lnTo>
                  <a:lnTo>
                    <a:pt x="4476750" y="4119880"/>
                  </a:lnTo>
                  <a:lnTo>
                    <a:pt x="5448300" y="5448300"/>
                  </a:lnTo>
                  <a:lnTo>
                    <a:pt x="4119880" y="4475480"/>
                  </a:lnTo>
                  <a:lnTo>
                    <a:pt x="4634230" y="6038850"/>
                  </a:lnTo>
                  <a:lnTo>
                    <a:pt x="3671570" y="4702810"/>
                  </a:lnTo>
                  <a:lnTo>
                    <a:pt x="3677920" y="6348730"/>
                  </a:lnTo>
                  <a:lnTo>
                    <a:pt x="3175000" y="4782820"/>
                  </a:lnTo>
                  <a:lnTo>
                    <a:pt x="2672080" y="6350000"/>
                  </a:lnTo>
                  <a:lnTo>
                    <a:pt x="2678430" y="4704080"/>
                  </a:lnTo>
                  <a:lnTo>
                    <a:pt x="1715770" y="6040120"/>
                  </a:lnTo>
                  <a:lnTo>
                    <a:pt x="2230120" y="4476750"/>
                  </a:lnTo>
                  <a:lnTo>
                    <a:pt x="901700" y="5448300"/>
                  </a:lnTo>
                  <a:lnTo>
                    <a:pt x="1874520" y="4119880"/>
                  </a:lnTo>
                  <a:lnTo>
                    <a:pt x="311150" y="4634230"/>
                  </a:lnTo>
                  <a:lnTo>
                    <a:pt x="1647190" y="3671570"/>
                  </a:lnTo>
                  <a:lnTo>
                    <a:pt x="0" y="3677920"/>
                  </a:lnTo>
                  <a:lnTo>
                    <a:pt x="1567180" y="3175000"/>
                  </a:lnTo>
                  <a:lnTo>
                    <a:pt x="0" y="2672080"/>
                  </a:lnTo>
                  <a:lnTo>
                    <a:pt x="1645920" y="2678430"/>
                  </a:lnTo>
                  <a:lnTo>
                    <a:pt x="311150" y="1715770"/>
                  </a:lnTo>
                  <a:lnTo>
                    <a:pt x="1874520" y="2230120"/>
                  </a:lnTo>
                  <a:lnTo>
                    <a:pt x="901700" y="901700"/>
                  </a:lnTo>
                  <a:lnTo>
                    <a:pt x="2230120" y="1874520"/>
                  </a:lnTo>
                  <a:lnTo>
                    <a:pt x="1715770" y="311150"/>
                  </a:lnTo>
                  <a:lnTo>
                    <a:pt x="2678430" y="1647190"/>
                  </a:lnTo>
                  <a:lnTo>
                    <a:pt x="2672080" y="0"/>
                  </a:lnTo>
                  <a:lnTo>
                    <a:pt x="3175000" y="1567180"/>
                  </a:lnTo>
                  <a:close/>
                </a:path>
              </a:pathLst>
            </a:custGeom>
            <a:solidFill>
              <a:srgbClr val="737373">
                <a:alpha val="9804"/>
              </a:srgbClr>
            </a:solidFill>
            <a:ln w="12700">
              <a:solidFill>
                <a:srgbClr val="000000"/>
              </a:solidFill>
            </a:ln>
          </p:spPr>
        </p:sp>
      </p:grpSp>
      <p:sp>
        <p:nvSpPr>
          <p:cNvPr name="Freeform 6" id="6"/>
          <p:cNvSpPr/>
          <p:nvPr/>
        </p:nvSpPr>
        <p:spPr>
          <a:xfrm flipH="false" flipV="false" rot="0">
            <a:off x="470858" y="1508666"/>
            <a:ext cx="7607709" cy="7400226"/>
          </a:xfrm>
          <a:custGeom>
            <a:avLst/>
            <a:gdLst/>
            <a:ahLst/>
            <a:cxnLst/>
            <a:rect r="r" b="b" t="t" l="l"/>
            <a:pathLst>
              <a:path h="7400226" w="7607709">
                <a:moveTo>
                  <a:pt x="0" y="0"/>
                </a:moveTo>
                <a:lnTo>
                  <a:pt x="7607709" y="0"/>
                </a:lnTo>
                <a:lnTo>
                  <a:pt x="7607709" y="7400226"/>
                </a:lnTo>
                <a:lnTo>
                  <a:pt x="0" y="7400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704364" y="2492723"/>
            <a:ext cx="5780178" cy="5780178"/>
          </a:xfrm>
          <a:custGeom>
            <a:avLst/>
            <a:gdLst/>
            <a:ahLst/>
            <a:cxnLst/>
            <a:rect r="r" b="b" t="t" l="l"/>
            <a:pathLst>
              <a:path h="5780178" w="5780178">
                <a:moveTo>
                  <a:pt x="0" y="0"/>
                </a:moveTo>
                <a:lnTo>
                  <a:pt x="5780178" y="0"/>
                </a:lnTo>
                <a:lnTo>
                  <a:pt x="5780178" y="5780178"/>
                </a:lnTo>
                <a:lnTo>
                  <a:pt x="0" y="57801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4012" y="2543146"/>
            <a:ext cx="2554004" cy="2590829"/>
          </a:xfrm>
          <a:prstGeom prst="rect">
            <a:avLst/>
          </a:prstGeom>
        </p:spPr>
        <p:txBody>
          <a:bodyPr anchor="t" rtlCol="false" tIns="0" lIns="0" bIns="0" rIns="0">
            <a:spAutoFit/>
          </a:bodyPr>
          <a:lstStyle/>
          <a:p>
            <a:pPr algn="l">
              <a:lnSpc>
                <a:spcPts val="10498"/>
              </a:lnSpc>
            </a:pPr>
            <a:r>
              <a:rPr lang="en-US" sz="7498">
                <a:solidFill>
                  <a:srgbClr val="000000"/>
                </a:solidFill>
                <a:latin typeface="Cormorant Garamond"/>
                <a:ea typeface="Cormorant Garamond"/>
                <a:cs typeface="Cormorant Garamond"/>
                <a:sym typeface="Cormorant Garamond"/>
              </a:rPr>
              <a:t>5669</a:t>
            </a:r>
          </a:p>
          <a:p>
            <a:pPr algn="l">
              <a:lnSpc>
                <a:spcPts val="10498"/>
              </a:lnSpc>
              <a:spcBef>
                <a:spcPct val="0"/>
              </a:spcBef>
            </a:pPr>
            <a:r>
              <a:rPr lang="en-US" sz="7498">
                <a:solidFill>
                  <a:srgbClr val="000000"/>
                </a:solidFill>
                <a:latin typeface="Cormorant Garamond"/>
                <a:ea typeface="Cormorant Garamond"/>
                <a:cs typeface="Cormorant Garamond"/>
                <a:sym typeface="Cormorant Garamond"/>
              </a:rPr>
              <a:t>baris</a:t>
            </a:r>
          </a:p>
        </p:txBody>
      </p:sp>
      <p:sp>
        <p:nvSpPr>
          <p:cNvPr name="TextBox 9" id="9"/>
          <p:cNvSpPr txBox="true"/>
          <p:nvPr/>
        </p:nvSpPr>
        <p:spPr>
          <a:xfrm rot="0">
            <a:off x="9704364" y="895350"/>
            <a:ext cx="6938868" cy="1189323"/>
          </a:xfrm>
          <a:prstGeom prst="rect">
            <a:avLst/>
          </a:prstGeom>
        </p:spPr>
        <p:txBody>
          <a:bodyPr anchor="t" rtlCol="false" tIns="0" lIns="0" bIns="0" rIns="0">
            <a:spAutoFit/>
          </a:bodyPr>
          <a:lstStyle/>
          <a:p>
            <a:pPr algn="l">
              <a:lnSpc>
                <a:spcPts val="10263"/>
              </a:lnSpc>
              <a:spcBef>
                <a:spcPct val="0"/>
              </a:spcBef>
            </a:pPr>
            <a:r>
              <a:rPr lang="en-US" sz="7331">
                <a:solidFill>
                  <a:srgbClr val="000000"/>
                </a:solidFill>
                <a:latin typeface="Cormorant Garamond Bold"/>
                <a:ea typeface="Cormorant Garamond Bold"/>
                <a:cs typeface="Cormorant Garamond Bold"/>
                <a:sym typeface="Cormorant Garamond Bold"/>
              </a:rPr>
              <a:t>Informasi Data</a:t>
            </a:r>
          </a:p>
        </p:txBody>
      </p:sp>
      <p:sp>
        <p:nvSpPr>
          <p:cNvPr name="TextBox 10" id="10"/>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11" id="11"/>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2" id="12"/>
          <p:cNvSpPr txBox="true"/>
          <p:nvPr/>
        </p:nvSpPr>
        <p:spPr>
          <a:xfrm rot="0">
            <a:off x="12780865" y="2543146"/>
            <a:ext cx="2554004" cy="2590829"/>
          </a:xfrm>
          <a:prstGeom prst="rect">
            <a:avLst/>
          </a:prstGeom>
        </p:spPr>
        <p:txBody>
          <a:bodyPr anchor="t" rtlCol="false" tIns="0" lIns="0" bIns="0" rIns="0">
            <a:spAutoFit/>
          </a:bodyPr>
          <a:lstStyle/>
          <a:p>
            <a:pPr algn="ctr">
              <a:lnSpc>
                <a:spcPts val="10498"/>
              </a:lnSpc>
            </a:pPr>
            <a:r>
              <a:rPr lang="en-US" sz="7498">
                <a:solidFill>
                  <a:srgbClr val="000000"/>
                </a:solidFill>
                <a:latin typeface="Cormorant Garamond"/>
                <a:ea typeface="Cormorant Garamond"/>
                <a:cs typeface="Cormorant Garamond"/>
                <a:sym typeface="Cormorant Garamond"/>
              </a:rPr>
              <a:t>11</a:t>
            </a:r>
          </a:p>
          <a:p>
            <a:pPr algn="ctr">
              <a:lnSpc>
                <a:spcPts val="10498"/>
              </a:lnSpc>
              <a:spcBef>
                <a:spcPct val="0"/>
              </a:spcBef>
            </a:pPr>
            <a:r>
              <a:rPr lang="en-US" sz="7498">
                <a:solidFill>
                  <a:srgbClr val="000000"/>
                </a:solidFill>
                <a:latin typeface="Cormorant Garamond"/>
                <a:ea typeface="Cormorant Garamond"/>
                <a:cs typeface="Cormorant Garamond"/>
                <a:sym typeface="Cormorant Garamond"/>
              </a:rPr>
              <a:t>kolom</a:t>
            </a:r>
          </a:p>
        </p:txBody>
      </p:sp>
      <p:sp>
        <p:nvSpPr>
          <p:cNvPr name="TextBox 13" id="13"/>
          <p:cNvSpPr txBox="true"/>
          <p:nvPr/>
        </p:nvSpPr>
        <p:spPr>
          <a:xfrm rot="0">
            <a:off x="9973774" y="5468537"/>
            <a:ext cx="2554004" cy="2516505"/>
          </a:xfrm>
          <a:prstGeom prst="rect">
            <a:avLst/>
          </a:prstGeom>
        </p:spPr>
        <p:txBody>
          <a:bodyPr anchor="t" rtlCol="false" tIns="0" lIns="0" bIns="0" rIns="0">
            <a:spAutoFit/>
          </a:bodyPr>
          <a:lstStyle/>
          <a:p>
            <a:pPr algn="ctr">
              <a:lnSpc>
                <a:spcPts val="6719"/>
              </a:lnSpc>
            </a:pPr>
            <a:r>
              <a:rPr lang="en-US" sz="4800">
                <a:solidFill>
                  <a:srgbClr val="000000"/>
                </a:solidFill>
                <a:latin typeface="Cormorant Garamond"/>
                <a:ea typeface="Cormorant Garamond"/>
                <a:cs typeface="Cormorant Garamond"/>
                <a:sym typeface="Cormorant Garamond"/>
              </a:rPr>
              <a:t>5</a:t>
            </a:r>
          </a:p>
          <a:p>
            <a:pPr algn="ctr">
              <a:lnSpc>
                <a:spcPts val="6719"/>
              </a:lnSpc>
              <a:spcBef>
                <a:spcPct val="0"/>
              </a:spcBef>
            </a:pPr>
            <a:r>
              <a:rPr lang="en-US" sz="4800">
                <a:solidFill>
                  <a:srgbClr val="000000"/>
                </a:solidFill>
                <a:latin typeface="Cormorant Garamond"/>
                <a:ea typeface="Cormorant Garamond"/>
                <a:cs typeface="Cormorant Garamond"/>
                <a:sym typeface="Cormorant Garamond"/>
              </a:rPr>
              <a:t>tipe data float</a:t>
            </a:r>
          </a:p>
        </p:txBody>
      </p:sp>
      <p:sp>
        <p:nvSpPr>
          <p:cNvPr name="TextBox 14" id="14"/>
          <p:cNvSpPr txBox="true"/>
          <p:nvPr/>
        </p:nvSpPr>
        <p:spPr>
          <a:xfrm rot="0">
            <a:off x="12780865" y="5459012"/>
            <a:ext cx="2554004" cy="2516532"/>
          </a:xfrm>
          <a:prstGeom prst="rect">
            <a:avLst/>
          </a:prstGeom>
        </p:spPr>
        <p:txBody>
          <a:bodyPr anchor="t" rtlCol="false" tIns="0" lIns="0" bIns="0" rIns="0">
            <a:spAutoFit/>
          </a:bodyPr>
          <a:lstStyle/>
          <a:p>
            <a:pPr algn="ctr">
              <a:lnSpc>
                <a:spcPts val="6718"/>
              </a:lnSpc>
            </a:pPr>
            <a:r>
              <a:rPr lang="en-US" sz="4798">
                <a:solidFill>
                  <a:srgbClr val="000000"/>
                </a:solidFill>
                <a:latin typeface="Cormorant Garamond"/>
                <a:ea typeface="Cormorant Garamond"/>
                <a:cs typeface="Cormorant Garamond"/>
                <a:sym typeface="Cormorant Garamond"/>
              </a:rPr>
              <a:t>6</a:t>
            </a:r>
          </a:p>
          <a:p>
            <a:pPr algn="ctr">
              <a:lnSpc>
                <a:spcPts val="6718"/>
              </a:lnSpc>
              <a:spcBef>
                <a:spcPct val="0"/>
              </a:spcBef>
            </a:pPr>
            <a:r>
              <a:rPr lang="en-US" sz="4798">
                <a:solidFill>
                  <a:srgbClr val="000000"/>
                </a:solidFill>
                <a:latin typeface="Cormorant Garamond"/>
                <a:ea typeface="Cormorant Garamond"/>
                <a:cs typeface="Cormorant Garamond"/>
                <a:sym typeface="Cormorant Garamond"/>
              </a:rPr>
              <a:t>tipe data object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aphicFrame>
        <p:nvGraphicFramePr>
          <p:cNvPr name="Table 4" id="4"/>
          <p:cNvGraphicFramePr>
            <a:graphicFrameLocks noGrp="true"/>
          </p:cNvGraphicFramePr>
          <p:nvPr/>
        </p:nvGraphicFramePr>
        <p:xfrm>
          <a:off x="5697462" y="183890"/>
          <a:ext cx="12193075" cy="8705850"/>
        </p:xfrm>
        <a:graphic>
          <a:graphicData uri="http://schemas.openxmlformats.org/drawingml/2006/table">
            <a:tbl>
              <a:tblPr/>
              <a:tblGrid>
                <a:gridCol w="3982616"/>
                <a:gridCol w="8210459"/>
              </a:tblGrid>
              <a:tr h="725488">
                <a:tc>
                  <a:txBody>
                    <a:bodyPr anchor="t" rtlCol="false"/>
                    <a:lstStyle/>
                    <a:p>
                      <a:pPr algn="l">
                        <a:lnSpc>
                          <a:spcPts val="949"/>
                        </a:lnSpc>
                        <a:defRPr/>
                      </a:pPr>
                      <a:r>
                        <a:rPr lang="en-US" sz="1899">
                          <a:solidFill>
                            <a:srgbClr val="000000"/>
                          </a:solidFill>
                          <a:latin typeface="HK Grotesk Bold"/>
                          <a:ea typeface="HK Grotesk Bold"/>
                          <a:cs typeface="HK Grotesk Bold"/>
                          <a:sym typeface="HK Grotesk Bold"/>
                        </a:rPr>
                        <a:t>Variabel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Bold"/>
                          <a:ea typeface="HK Grotesk Bold"/>
                          <a:cs typeface="HK Grotesk Bold"/>
                          <a:sym typeface="HK Grotesk Bold"/>
                        </a:rPr>
                        <a:t>Penjelasan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Vehicle Class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Kendaraan yang diasuransikan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Coverage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Tingkat perlindungan yang diinginkan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Renew Offer Type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Jenis penawaran perpanjangan yang ditawarkan kepada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EmploymentStatus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Status pekerjaan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Marital Status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Status perkawinan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Education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Tingkat pendidikan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Number of Policies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Jumlah polis asuransi yang dimiliki pelanggan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Monthly Premium Auto</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Jumlah premi bulanan yang dibayarkan pelanggan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Total Claim Amount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Jumlah total klaim yang diajukan pelanggan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Income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Pendapatan tahunan pelanggan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88">
                <a:tc>
                  <a:txBody>
                    <a:bodyPr anchor="t" rtlCol="false"/>
                    <a:lstStyle/>
                    <a:p>
                      <a:pPr algn="l">
                        <a:lnSpc>
                          <a:spcPts val="949"/>
                        </a:lnSpc>
                        <a:defRPr/>
                      </a:pPr>
                      <a:r>
                        <a:rPr lang="en-US" sz="1899">
                          <a:solidFill>
                            <a:srgbClr val="000000"/>
                          </a:solidFill>
                          <a:latin typeface="HK Grotesk"/>
                          <a:ea typeface="HK Grotesk"/>
                          <a:cs typeface="HK Grotesk"/>
                          <a:sym typeface="HK Grotesk"/>
                        </a:rPr>
                        <a:t>Customer Lifetime Value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949"/>
                        </a:lnSpc>
                        <a:defRPr/>
                      </a:pPr>
                      <a:r>
                        <a:rPr lang="en-US" sz="1899">
                          <a:solidFill>
                            <a:srgbClr val="000000"/>
                          </a:solidFill>
                          <a:latin typeface="HK Grotesk"/>
                          <a:ea typeface="HK Grotesk"/>
                          <a:cs typeface="HK Grotesk"/>
                          <a:sym typeface="HK Grotesk"/>
                        </a:rPr>
                        <a:t>Nilai total pelanggan bagi perusahaan selama hubungan dengan mereka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AutoShape 5" id="5"/>
          <p:cNvSpPr/>
          <p:nvPr/>
        </p:nvSpPr>
        <p:spPr>
          <a:xfrm flipH="true">
            <a:off x="3939573" y="8518699"/>
            <a:ext cx="1756284" cy="0"/>
          </a:xfrm>
          <a:prstGeom prst="line">
            <a:avLst/>
          </a:prstGeom>
          <a:ln cap="flat" w="95250">
            <a:solidFill>
              <a:srgbClr val="548C55"/>
            </a:solidFill>
            <a:prstDash val="sysDot"/>
            <a:headEnd type="none" len="sm" w="sm"/>
            <a:tailEnd type="arrow" len="sm" w="med"/>
          </a:ln>
        </p:spPr>
      </p:sp>
      <p:sp>
        <p:nvSpPr>
          <p:cNvPr name="Freeform 6" id="6"/>
          <p:cNvSpPr/>
          <p:nvPr/>
        </p:nvSpPr>
        <p:spPr>
          <a:xfrm flipH="false" flipV="false" rot="0">
            <a:off x="5087800" y="1235184"/>
            <a:ext cx="608058" cy="6518944"/>
          </a:xfrm>
          <a:custGeom>
            <a:avLst/>
            <a:gdLst/>
            <a:ahLst/>
            <a:cxnLst/>
            <a:rect r="r" b="b" t="t" l="l"/>
            <a:pathLst>
              <a:path h="6518944" w="608058">
                <a:moveTo>
                  <a:pt x="0" y="0"/>
                </a:moveTo>
                <a:lnTo>
                  <a:pt x="608057" y="0"/>
                </a:lnTo>
                <a:lnTo>
                  <a:pt x="608057" y="6518944"/>
                </a:lnTo>
                <a:lnTo>
                  <a:pt x="0" y="6518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46103" y="1824044"/>
            <a:ext cx="4171612" cy="2431511"/>
          </a:xfrm>
          <a:prstGeom prst="rect">
            <a:avLst/>
          </a:prstGeom>
        </p:spPr>
        <p:txBody>
          <a:bodyPr anchor="t" rtlCol="false" tIns="0" lIns="0" bIns="0" rIns="0">
            <a:spAutoFit/>
          </a:bodyPr>
          <a:lstStyle/>
          <a:p>
            <a:pPr algn="l">
              <a:lnSpc>
                <a:spcPts val="10263"/>
              </a:lnSpc>
            </a:pPr>
            <a:r>
              <a:rPr lang="en-US" sz="7331">
                <a:solidFill>
                  <a:srgbClr val="000000"/>
                </a:solidFill>
                <a:latin typeface="Cormorant Garamond Bold"/>
                <a:ea typeface="Cormorant Garamond Bold"/>
                <a:cs typeface="Cormorant Garamond Bold"/>
                <a:sym typeface="Cormorant Garamond Bold"/>
              </a:rPr>
              <a:t>Variabel &amp;</a:t>
            </a:r>
          </a:p>
          <a:p>
            <a:pPr algn="l">
              <a:lnSpc>
                <a:spcPts val="10263"/>
              </a:lnSpc>
              <a:spcBef>
                <a:spcPct val="0"/>
              </a:spcBef>
            </a:pPr>
            <a:r>
              <a:rPr lang="en-US" sz="7331">
                <a:solidFill>
                  <a:srgbClr val="000000"/>
                </a:solidFill>
                <a:latin typeface="Cormorant Garamond Bold"/>
                <a:ea typeface="Cormorant Garamond Bold"/>
                <a:cs typeface="Cormorant Garamond Bold"/>
                <a:sym typeface="Cormorant Garamond Bold"/>
              </a:rPr>
              <a:t>Penjelasan</a:t>
            </a:r>
          </a:p>
        </p:txBody>
      </p:sp>
      <p:sp>
        <p:nvSpPr>
          <p:cNvPr name="TextBox 8" id="8"/>
          <p:cNvSpPr txBox="true"/>
          <p:nvPr/>
        </p:nvSpPr>
        <p:spPr>
          <a:xfrm rot="0">
            <a:off x="1045518" y="9447403"/>
            <a:ext cx="3772198"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ea typeface="HK Grotesk Light"/>
                <a:cs typeface="HK Grotesk Light"/>
                <a:sym typeface="HK Grotesk Light"/>
              </a:rPr>
              <a:t>PT LONG LIFE INSURANCE INDONESIA</a:t>
            </a:r>
          </a:p>
        </p:txBody>
      </p:sp>
      <p:sp>
        <p:nvSpPr>
          <p:cNvPr name="TextBox 9" id="9"/>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ea typeface="HK Grotesk Light"/>
                <a:cs typeface="HK Grotesk Light"/>
                <a:sym typeface="HK Grotesk Light"/>
              </a:rPr>
              <a:t>AGUSTUS 2024</a:t>
            </a:r>
          </a:p>
        </p:txBody>
      </p:sp>
      <p:sp>
        <p:nvSpPr>
          <p:cNvPr name="TextBox 10" id="10"/>
          <p:cNvSpPr txBox="true"/>
          <p:nvPr/>
        </p:nvSpPr>
        <p:spPr>
          <a:xfrm rot="0">
            <a:off x="2456706" y="8166592"/>
            <a:ext cx="1330821" cy="580390"/>
          </a:xfrm>
          <a:prstGeom prst="rect">
            <a:avLst/>
          </a:prstGeom>
        </p:spPr>
        <p:txBody>
          <a:bodyPr anchor="t" rtlCol="false" tIns="0" lIns="0" bIns="0" rIns="0">
            <a:spAutoFit/>
          </a:bodyPr>
          <a:lstStyle/>
          <a:p>
            <a:pPr algn="ctr">
              <a:lnSpc>
                <a:spcPts val="4759"/>
              </a:lnSpc>
            </a:pPr>
            <a:r>
              <a:rPr lang="en-US" sz="3399">
                <a:solidFill>
                  <a:srgbClr val="548C55"/>
                </a:solidFill>
                <a:latin typeface="Open Sans Bold"/>
                <a:ea typeface="Open Sans Bold"/>
                <a:cs typeface="Open Sans Bold"/>
                <a:sym typeface="Open Sans Bold"/>
              </a:rPr>
              <a:t>target</a:t>
            </a:r>
          </a:p>
        </p:txBody>
      </p:sp>
      <p:sp>
        <p:nvSpPr>
          <p:cNvPr name="TextBox 11" id="11"/>
          <p:cNvSpPr txBox="true"/>
          <p:nvPr/>
        </p:nvSpPr>
        <p:spPr>
          <a:xfrm rot="0">
            <a:off x="4121459" y="5601469"/>
            <a:ext cx="966341" cy="580390"/>
          </a:xfrm>
          <a:prstGeom prst="rect">
            <a:avLst/>
          </a:prstGeom>
        </p:spPr>
        <p:txBody>
          <a:bodyPr anchor="t" rtlCol="false" tIns="0" lIns="0" bIns="0" rIns="0">
            <a:spAutoFit/>
          </a:bodyPr>
          <a:lstStyle/>
          <a:p>
            <a:pPr algn="ctr">
              <a:lnSpc>
                <a:spcPts val="4759"/>
              </a:lnSpc>
            </a:pPr>
            <a:r>
              <a:rPr lang="en-US" sz="3399">
                <a:solidFill>
                  <a:srgbClr val="548C55"/>
                </a:solidFill>
                <a:latin typeface="Open Sans Bold"/>
                <a:ea typeface="Open Sans Bold"/>
                <a:cs typeface="Open Sans Bold"/>
                <a:sym typeface="Open Sans Bold"/>
              </a:rPr>
              <a:t>fitur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DAGNfz51bVE</dc:identifier>
  <dcterms:modified xsi:type="dcterms:W3CDTF">2011-08-01T06:04:30Z</dcterms:modified>
  <cp:revision>1</cp:revision>
  <dc:title>clv_presentation</dc:title>
</cp:coreProperties>
</file>